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7" roundtripDataSignature="AMtx7min/LEc5cEVXBUbv601ocvh9BxyZ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customschemas.google.com/relationships/presentationmetadata" Target="meta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10:notes"/>
          <p:cNvSpPr txBox="1"/>
          <p:nvPr>
            <p:ph idx="1" type="body"/>
          </p:nvPr>
        </p:nvSpPr>
        <p:spPr>
          <a:xfrm>
            <a:off x="755650" y="5078412"/>
            <a:ext cx="6046787" cy="4810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50" name="Google Shape;250;p10:notes"/>
          <p:cNvSpPr/>
          <p:nvPr>
            <p:ph idx="2" type="sldImg"/>
          </p:nvPr>
        </p:nvSpPr>
        <p:spPr>
          <a:xfrm>
            <a:off x="217488" y="812800"/>
            <a:ext cx="7121525" cy="4006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1:notes"/>
          <p:cNvSpPr txBox="1"/>
          <p:nvPr>
            <p:ph idx="1" type="body"/>
          </p:nvPr>
        </p:nvSpPr>
        <p:spPr>
          <a:xfrm>
            <a:off x="755650" y="5078412"/>
            <a:ext cx="6046787" cy="4810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63" name="Google Shape;263;p11:notes"/>
          <p:cNvSpPr/>
          <p:nvPr>
            <p:ph idx="2" type="sldImg"/>
          </p:nvPr>
        </p:nvSpPr>
        <p:spPr>
          <a:xfrm>
            <a:off x="217488" y="812800"/>
            <a:ext cx="7121525" cy="4006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/>
          <p:nvPr>
            <p:ph idx="1" type="body"/>
          </p:nvPr>
        </p:nvSpPr>
        <p:spPr>
          <a:xfrm>
            <a:off x="755650" y="5078412"/>
            <a:ext cx="6046787" cy="4810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91" name="Google Shape;91;p2:notes"/>
          <p:cNvSpPr/>
          <p:nvPr>
            <p:ph idx="2" type="sldImg"/>
          </p:nvPr>
        </p:nvSpPr>
        <p:spPr>
          <a:xfrm>
            <a:off x="217488" y="812800"/>
            <a:ext cx="7121525" cy="4006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/>
          <p:nvPr>
            <p:ph idx="1" type="body"/>
          </p:nvPr>
        </p:nvSpPr>
        <p:spPr>
          <a:xfrm>
            <a:off x="755650" y="5078412"/>
            <a:ext cx="6046787" cy="4810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05" name="Google Shape;105;p3:notes"/>
          <p:cNvSpPr/>
          <p:nvPr>
            <p:ph idx="2" type="sldImg"/>
          </p:nvPr>
        </p:nvSpPr>
        <p:spPr>
          <a:xfrm>
            <a:off x="217488" y="812800"/>
            <a:ext cx="7121525" cy="4006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4:notes"/>
          <p:cNvSpPr txBox="1"/>
          <p:nvPr>
            <p:ph idx="1" type="body"/>
          </p:nvPr>
        </p:nvSpPr>
        <p:spPr>
          <a:xfrm>
            <a:off x="755650" y="5078412"/>
            <a:ext cx="6046787" cy="4810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27" name="Google Shape;127;p4:notes"/>
          <p:cNvSpPr/>
          <p:nvPr>
            <p:ph idx="2" type="sldImg"/>
          </p:nvPr>
        </p:nvSpPr>
        <p:spPr>
          <a:xfrm>
            <a:off x="217488" y="812800"/>
            <a:ext cx="7121525" cy="4006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9:notes"/>
          <p:cNvSpPr txBox="1"/>
          <p:nvPr>
            <p:ph idx="1" type="body"/>
          </p:nvPr>
        </p:nvSpPr>
        <p:spPr>
          <a:xfrm>
            <a:off x="755650" y="5078412"/>
            <a:ext cx="6046787" cy="48101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27" name="Google Shape;227;p9:notes"/>
          <p:cNvSpPr/>
          <p:nvPr>
            <p:ph idx="2" type="sldImg"/>
          </p:nvPr>
        </p:nvSpPr>
        <p:spPr>
          <a:xfrm>
            <a:off x="217488" y="812800"/>
            <a:ext cx="7121525" cy="40068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3"/>
          <p:cNvSpPr txBox="1"/>
          <p:nvPr>
            <p:ph idx="10" type="dt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50" lIns="77925" spcFirstLastPara="1" rIns="77925" wrap="square" tIns="389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3"/>
          <p:cNvSpPr txBox="1"/>
          <p:nvPr>
            <p:ph idx="11" type="ftr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50" lIns="77925" spcFirstLastPara="1" rIns="77925" wrap="square" tIns="389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3"/>
          <p:cNvSpPr txBox="1"/>
          <p:nvPr>
            <p:ph idx="12" type="sldNum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50" lIns="77925" spcFirstLastPara="1" rIns="77925" wrap="square" tIns="389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2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50" lIns="77925" spcFirstLastPara="1" rIns="77925" wrap="square" tIns="389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2"/>
          <p:cNvSpPr txBox="1"/>
          <p:nvPr>
            <p:ph idx="1" type="body"/>
          </p:nvPr>
        </p:nvSpPr>
        <p:spPr>
          <a:xfrm rot="5400000">
            <a:off x="2874764" y="-1217412"/>
            <a:ext cx="339447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38950" lIns="77925" spcFirstLastPara="1" rIns="77925" wrap="square" tIns="3895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2"/>
          <p:cNvSpPr txBox="1"/>
          <p:nvPr>
            <p:ph idx="10" type="dt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50" lIns="77925" spcFirstLastPara="1" rIns="77925" wrap="square" tIns="389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2"/>
          <p:cNvSpPr txBox="1"/>
          <p:nvPr>
            <p:ph idx="11" type="ftr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50" lIns="77925" spcFirstLastPara="1" rIns="77925" wrap="square" tIns="389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2"/>
          <p:cNvSpPr txBox="1"/>
          <p:nvPr>
            <p:ph idx="12" type="sldNum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50" lIns="77925" spcFirstLastPara="1" rIns="77925" wrap="square" tIns="389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3"/>
          <p:cNvSpPr txBox="1"/>
          <p:nvPr>
            <p:ph type="title"/>
          </p:nvPr>
        </p:nvSpPr>
        <p:spPr>
          <a:xfrm rot="5400000">
            <a:off x="5463778" y="1371602"/>
            <a:ext cx="4388644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50" lIns="77925" spcFirstLastPara="1" rIns="77925" wrap="square" tIns="389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3"/>
          <p:cNvSpPr txBox="1"/>
          <p:nvPr>
            <p:ph idx="1" type="body"/>
          </p:nvPr>
        </p:nvSpPr>
        <p:spPr>
          <a:xfrm rot="5400000">
            <a:off x="1272778" y="-609598"/>
            <a:ext cx="4388644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38950" lIns="77925" spcFirstLastPara="1" rIns="77925" wrap="square" tIns="3895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3"/>
          <p:cNvSpPr txBox="1"/>
          <p:nvPr>
            <p:ph idx="10" type="dt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50" lIns="77925" spcFirstLastPara="1" rIns="77925" wrap="square" tIns="389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3"/>
          <p:cNvSpPr txBox="1"/>
          <p:nvPr>
            <p:ph idx="11" type="ftr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50" lIns="77925" spcFirstLastPara="1" rIns="77925" wrap="square" tIns="389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3"/>
          <p:cNvSpPr txBox="1"/>
          <p:nvPr>
            <p:ph idx="12" type="sldNum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50" lIns="77925" spcFirstLastPara="1" rIns="77925" wrap="square" tIns="389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4"/>
          <p:cNvSpPr txBox="1"/>
          <p:nvPr>
            <p:ph type="ctrTitle"/>
          </p:nvPr>
        </p:nvSpPr>
        <p:spPr>
          <a:xfrm>
            <a:off x="685800" y="1597821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50" lIns="77925" spcFirstLastPara="1" rIns="77925" wrap="square" tIns="389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4"/>
          <p:cNvSpPr txBox="1"/>
          <p:nvPr>
            <p:ph idx="1" type="subTitle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anchorCtr="0" anchor="t" bIns="38950" lIns="77925" spcFirstLastPara="1" rIns="77925" wrap="square" tIns="38950">
            <a:normAutofit/>
          </a:bodyPr>
          <a:lstStyle>
            <a:lvl1pPr lvl="0" algn="ctr">
              <a:spcBef>
                <a:spcPts val="54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40"/>
              </a:spcBef>
              <a:spcAft>
                <a:spcPts val="0"/>
              </a:spcAft>
              <a:buClr>
                <a:srgbClr val="888888"/>
              </a:buClr>
              <a:buSzPts val="17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340"/>
              </a:spcBef>
              <a:spcAft>
                <a:spcPts val="0"/>
              </a:spcAft>
              <a:buClr>
                <a:srgbClr val="888888"/>
              </a:buClr>
              <a:buSzPts val="17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40"/>
              </a:spcBef>
              <a:spcAft>
                <a:spcPts val="0"/>
              </a:spcAft>
              <a:buClr>
                <a:srgbClr val="888888"/>
              </a:buClr>
              <a:buSzPts val="17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40"/>
              </a:spcBef>
              <a:spcAft>
                <a:spcPts val="0"/>
              </a:spcAft>
              <a:buClr>
                <a:srgbClr val="888888"/>
              </a:buClr>
              <a:buSzPts val="17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40"/>
              </a:spcBef>
              <a:spcAft>
                <a:spcPts val="0"/>
              </a:spcAft>
              <a:buClr>
                <a:srgbClr val="888888"/>
              </a:buClr>
              <a:buSzPts val="17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40"/>
              </a:spcBef>
              <a:spcAft>
                <a:spcPts val="0"/>
              </a:spcAft>
              <a:buClr>
                <a:srgbClr val="888888"/>
              </a:buClr>
              <a:buSzPts val="17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2" name="Google Shape;22;p14"/>
          <p:cNvSpPr txBox="1"/>
          <p:nvPr>
            <p:ph idx="10" type="dt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50" lIns="77925" spcFirstLastPara="1" rIns="77925" wrap="square" tIns="389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4"/>
          <p:cNvSpPr txBox="1"/>
          <p:nvPr>
            <p:ph idx="11" type="ftr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50" lIns="77925" spcFirstLastPara="1" rIns="77925" wrap="square" tIns="389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4"/>
          <p:cNvSpPr txBox="1"/>
          <p:nvPr>
            <p:ph idx="12" type="sldNum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50" lIns="77925" spcFirstLastPara="1" rIns="77925" wrap="square" tIns="389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5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50" lIns="77925" spcFirstLastPara="1" rIns="77925" wrap="square" tIns="389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5"/>
          <p:cNvSpPr txBox="1"/>
          <p:nvPr>
            <p:ph idx="1" type="body"/>
          </p:nvPr>
        </p:nvSpPr>
        <p:spPr>
          <a:xfrm>
            <a:off x="457200" y="1200152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38950" lIns="77925" spcFirstLastPara="1" rIns="77925" wrap="square" tIns="3895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15"/>
          <p:cNvSpPr txBox="1"/>
          <p:nvPr>
            <p:ph idx="10" type="dt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50" lIns="77925" spcFirstLastPara="1" rIns="77925" wrap="square" tIns="389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5"/>
          <p:cNvSpPr txBox="1"/>
          <p:nvPr>
            <p:ph idx="11" type="ftr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50" lIns="77925" spcFirstLastPara="1" rIns="77925" wrap="square" tIns="389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5"/>
          <p:cNvSpPr txBox="1"/>
          <p:nvPr>
            <p:ph idx="12" type="sldNum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50" lIns="77925" spcFirstLastPara="1" rIns="77925" wrap="square" tIns="389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6"/>
          <p:cNvSpPr txBox="1"/>
          <p:nvPr>
            <p:ph type="title"/>
          </p:nvPr>
        </p:nvSpPr>
        <p:spPr>
          <a:xfrm>
            <a:off x="722313" y="3305177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anchorCtr="0" anchor="t" bIns="38950" lIns="77925" spcFirstLastPara="1" rIns="77925" wrap="square" tIns="3895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alibri"/>
              <a:buNone/>
              <a:defRPr b="1" sz="34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6"/>
          <p:cNvSpPr txBox="1"/>
          <p:nvPr>
            <p:ph idx="1" type="body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b" bIns="38950" lIns="77925" spcFirstLastPara="1" rIns="77925" wrap="square" tIns="38950">
            <a:normAutofit/>
          </a:bodyPr>
          <a:lstStyle>
            <a:lvl1pPr indent="-228600" lvl="0" marL="457200" algn="l">
              <a:spcBef>
                <a:spcPts val="340"/>
              </a:spcBef>
              <a:spcAft>
                <a:spcPts val="0"/>
              </a:spcAft>
              <a:buClr>
                <a:srgbClr val="888888"/>
              </a:buClr>
              <a:buSzPts val="1700"/>
              <a:buNone/>
              <a:defRPr sz="17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4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4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4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4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4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4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16"/>
          <p:cNvSpPr txBox="1"/>
          <p:nvPr>
            <p:ph idx="10" type="dt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50" lIns="77925" spcFirstLastPara="1" rIns="77925" wrap="square" tIns="389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6"/>
          <p:cNvSpPr txBox="1"/>
          <p:nvPr>
            <p:ph idx="11" type="ftr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50" lIns="77925" spcFirstLastPara="1" rIns="77925" wrap="square" tIns="389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6"/>
          <p:cNvSpPr txBox="1"/>
          <p:nvPr>
            <p:ph idx="12" type="sldNum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50" lIns="77925" spcFirstLastPara="1" rIns="77925" wrap="square" tIns="389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7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50" lIns="77925" spcFirstLastPara="1" rIns="77925" wrap="square" tIns="389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7"/>
          <p:cNvSpPr txBox="1"/>
          <p:nvPr>
            <p:ph idx="1" type="body"/>
          </p:nvPr>
        </p:nvSpPr>
        <p:spPr>
          <a:xfrm>
            <a:off x="457200" y="1200152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38950" lIns="77925" spcFirstLastPara="1" rIns="77925" wrap="square" tIns="3895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36550" lvl="2" marL="137160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3pPr>
            <a:lvl4pPr indent="-323850" lvl="3" marL="1828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–"/>
              <a:defRPr sz="1500"/>
            </a:lvl4pPr>
            <a:lvl5pPr indent="-323850" lvl="4" marL="22860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»"/>
              <a:defRPr sz="1500"/>
            </a:lvl5pPr>
            <a:lvl6pPr indent="-323850" lvl="5" marL="27432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40" name="Google Shape;40;p17"/>
          <p:cNvSpPr txBox="1"/>
          <p:nvPr>
            <p:ph idx="2" type="body"/>
          </p:nvPr>
        </p:nvSpPr>
        <p:spPr>
          <a:xfrm>
            <a:off x="4648200" y="1200152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38950" lIns="77925" spcFirstLastPara="1" rIns="77925" wrap="square" tIns="3895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36550" lvl="2" marL="137160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3pPr>
            <a:lvl4pPr indent="-323850" lvl="3" marL="1828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–"/>
              <a:defRPr sz="1500"/>
            </a:lvl4pPr>
            <a:lvl5pPr indent="-323850" lvl="4" marL="22860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»"/>
              <a:defRPr sz="1500"/>
            </a:lvl5pPr>
            <a:lvl6pPr indent="-323850" lvl="5" marL="27432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41" name="Google Shape;41;p17"/>
          <p:cNvSpPr txBox="1"/>
          <p:nvPr>
            <p:ph idx="10" type="dt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50" lIns="77925" spcFirstLastPara="1" rIns="77925" wrap="square" tIns="389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7"/>
          <p:cNvSpPr txBox="1"/>
          <p:nvPr>
            <p:ph idx="11" type="ftr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50" lIns="77925" spcFirstLastPara="1" rIns="77925" wrap="square" tIns="389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7"/>
          <p:cNvSpPr txBox="1"/>
          <p:nvPr>
            <p:ph idx="12" type="sldNum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50" lIns="77925" spcFirstLastPara="1" rIns="77925" wrap="square" tIns="389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8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50" lIns="77925" spcFirstLastPara="1" rIns="77925" wrap="square" tIns="389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8"/>
          <p:cNvSpPr txBox="1"/>
          <p:nvPr>
            <p:ph idx="1" type="body"/>
          </p:nvPr>
        </p:nvSpPr>
        <p:spPr>
          <a:xfrm>
            <a:off x="457200" y="1151336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38950" lIns="77925" spcFirstLastPara="1" rIns="77925" wrap="square" tIns="3895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1pPr>
            <a:lvl2pPr indent="-228600" lvl="1" marL="91440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b="1" sz="1700"/>
            </a:lvl2pPr>
            <a:lvl3pPr indent="-228600" lvl="2" marL="1371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9pPr>
          </a:lstStyle>
          <a:p/>
        </p:txBody>
      </p:sp>
      <p:sp>
        <p:nvSpPr>
          <p:cNvPr id="47" name="Google Shape;47;p18"/>
          <p:cNvSpPr txBox="1"/>
          <p:nvPr>
            <p:ph idx="2" type="body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anchorCtr="0" anchor="t" bIns="38950" lIns="77925" spcFirstLastPara="1" rIns="77925" wrap="square" tIns="38950">
            <a:normAutofit/>
          </a:bodyPr>
          <a:lstStyle>
            <a:lvl1pPr indent="-355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1pPr>
            <a:lvl2pPr indent="-336550" lvl="1" marL="91440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–"/>
              <a:defRPr sz="1700"/>
            </a:lvl2pPr>
            <a:lvl3pPr indent="-323850" lvl="2" marL="1371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3pPr>
            <a:lvl4pPr indent="-3175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 sz="1400"/>
            </a:lvl4pPr>
            <a:lvl5pPr indent="-3175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 sz="1400"/>
            </a:lvl5pPr>
            <a:lvl6pPr indent="-3175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6pPr>
            <a:lvl7pPr indent="-3175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7pPr>
            <a:lvl8pPr indent="-3175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8pPr>
            <a:lvl9pPr indent="-3175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9pPr>
          </a:lstStyle>
          <a:p/>
        </p:txBody>
      </p:sp>
      <p:sp>
        <p:nvSpPr>
          <p:cNvPr id="48" name="Google Shape;48;p18"/>
          <p:cNvSpPr txBox="1"/>
          <p:nvPr>
            <p:ph idx="3" type="body"/>
          </p:nvPr>
        </p:nvSpPr>
        <p:spPr>
          <a:xfrm>
            <a:off x="4645028" y="1151336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38950" lIns="77925" spcFirstLastPara="1" rIns="77925" wrap="square" tIns="3895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1pPr>
            <a:lvl2pPr indent="-228600" lvl="1" marL="91440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b="1" sz="1700"/>
            </a:lvl2pPr>
            <a:lvl3pPr indent="-228600" lvl="2" marL="1371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9pPr>
          </a:lstStyle>
          <a:p/>
        </p:txBody>
      </p:sp>
      <p:sp>
        <p:nvSpPr>
          <p:cNvPr id="49" name="Google Shape;49;p18"/>
          <p:cNvSpPr txBox="1"/>
          <p:nvPr>
            <p:ph idx="4" type="body"/>
          </p:nvPr>
        </p:nvSpPr>
        <p:spPr>
          <a:xfrm>
            <a:off x="4645028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anchorCtr="0" anchor="t" bIns="38950" lIns="77925" spcFirstLastPara="1" rIns="77925" wrap="square" tIns="38950">
            <a:normAutofit/>
          </a:bodyPr>
          <a:lstStyle>
            <a:lvl1pPr indent="-355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1pPr>
            <a:lvl2pPr indent="-336550" lvl="1" marL="91440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–"/>
              <a:defRPr sz="1700"/>
            </a:lvl2pPr>
            <a:lvl3pPr indent="-323850" lvl="2" marL="1371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3pPr>
            <a:lvl4pPr indent="-3175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–"/>
              <a:defRPr sz="1400"/>
            </a:lvl4pPr>
            <a:lvl5pPr indent="-3175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»"/>
              <a:defRPr sz="1400"/>
            </a:lvl5pPr>
            <a:lvl6pPr indent="-3175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6pPr>
            <a:lvl7pPr indent="-3175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7pPr>
            <a:lvl8pPr indent="-3175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8pPr>
            <a:lvl9pPr indent="-3175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9pPr>
          </a:lstStyle>
          <a:p/>
        </p:txBody>
      </p:sp>
      <p:sp>
        <p:nvSpPr>
          <p:cNvPr id="50" name="Google Shape;50;p18"/>
          <p:cNvSpPr txBox="1"/>
          <p:nvPr>
            <p:ph idx="10" type="dt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50" lIns="77925" spcFirstLastPara="1" rIns="77925" wrap="square" tIns="389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8"/>
          <p:cNvSpPr txBox="1"/>
          <p:nvPr>
            <p:ph idx="11" type="ftr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50" lIns="77925" spcFirstLastPara="1" rIns="77925" wrap="square" tIns="389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8"/>
          <p:cNvSpPr txBox="1"/>
          <p:nvPr>
            <p:ph idx="12" type="sldNum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50" lIns="77925" spcFirstLastPara="1" rIns="77925" wrap="square" tIns="389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9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50" lIns="77925" spcFirstLastPara="1" rIns="77925" wrap="square" tIns="389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9"/>
          <p:cNvSpPr txBox="1"/>
          <p:nvPr>
            <p:ph idx="10" type="dt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50" lIns="77925" spcFirstLastPara="1" rIns="77925" wrap="square" tIns="389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9"/>
          <p:cNvSpPr txBox="1"/>
          <p:nvPr>
            <p:ph idx="11" type="ftr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50" lIns="77925" spcFirstLastPara="1" rIns="77925" wrap="square" tIns="389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9"/>
          <p:cNvSpPr txBox="1"/>
          <p:nvPr>
            <p:ph idx="12" type="sldNum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50" lIns="77925" spcFirstLastPara="1" rIns="77925" wrap="square" tIns="389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0"/>
          <p:cNvSpPr txBox="1"/>
          <p:nvPr>
            <p:ph type="title"/>
          </p:nvPr>
        </p:nvSpPr>
        <p:spPr>
          <a:xfrm>
            <a:off x="457203" y="204788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anchorCtr="0" anchor="b" bIns="38950" lIns="77925" spcFirstLastPara="1" rIns="77925" wrap="square" tIns="3895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b="1" sz="17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0"/>
          <p:cNvSpPr txBox="1"/>
          <p:nvPr>
            <p:ph idx="1" type="body"/>
          </p:nvPr>
        </p:nvSpPr>
        <p:spPr>
          <a:xfrm>
            <a:off x="3575051" y="204790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anchorCtr="0" anchor="t" bIns="38950" lIns="77925" spcFirstLastPara="1" rIns="77925" wrap="square" tIns="38950">
            <a:normAutofit/>
          </a:bodyPr>
          <a:lstStyle>
            <a:lvl1pPr indent="-400050" lvl="0" marL="45720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 sz="27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36550" lvl="3" marL="182880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–"/>
              <a:defRPr sz="1700"/>
            </a:lvl4pPr>
            <a:lvl5pPr indent="-336550" lvl="4" marL="228600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»"/>
              <a:defRPr sz="1700"/>
            </a:lvl5pPr>
            <a:lvl6pPr indent="-336550" lvl="5" marL="274320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6pPr>
            <a:lvl7pPr indent="-336550" lvl="6" marL="320040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7pPr>
            <a:lvl8pPr indent="-336550" lvl="7" marL="365760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8pPr>
            <a:lvl9pPr indent="-336550" lvl="8" marL="411480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  <a:defRPr sz="1700"/>
            </a:lvl9pPr>
          </a:lstStyle>
          <a:p/>
        </p:txBody>
      </p:sp>
      <p:sp>
        <p:nvSpPr>
          <p:cNvPr id="61" name="Google Shape;61;p20"/>
          <p:cNvSpPr txBox="1"/>
          <p:nvPr>
            <p:ph idx="2" type="body"/>
          </p:nvPr>
        </p:nvSpPr>
        <p:spPr>
          <a:xfrm>
            <a:off x="457203" y="1076328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anchorCtr="0" anchor="t" bIns="38950" lIns="77925" spcFirstLastPara="1" rIns="77925" wrap="square" tIns="38950">
            <a:normAutofit/>
          </a:bodyPr>
          <a:lstStyle>
            <a:lvl1pPr indent="-228600" lvl="0" marL="4572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2pPr>
            <a:lvl3pPr indent="-228600" lvl="2" marL="1371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62" name="Google Shape;62;p20"/>
          <p:cNvSpPr txBox="1"/>
          <p:nvPr>
            <p:ph idx="10" type="dt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50" lIns="77925" spcFirstLastPara="1" rIns="77925" wrap="square" tIns="389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0"/>
          <p:cNvSpPr txBox="1"/>
          <p:nvPr>
            <p:ph idx="11" type="ftr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50" lIns="77925" spcFirstLastPara="1" rIns="77925" wrap="square" tIns="389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0"/>
          <p:cNvSpPr txBox="1"/>
          <p:nvPr>
            <p:ph idx="12" type="sldNum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50" lIns="77925" spcFirstLastPara="1" rIns="77925" wrap="square" tIns="389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1"/>
          <p:cNvSpPr txBox="1"/>
          <p:nvPr>
            <p:ph type="title"/>
          </p:nvPr>
        </p:nvSpPr>
        <p:spPr>
          <a:xfrm>
            <a:off x="1792288" y="3600451"/>
            <a:ext cx="5486400" cy="425054"/>
          </a:xfrm>
          <a:prstGeom prst="rect">
            <a:avLst/>
          </a:prstGeom>
          <a:noFill/>
          <a:ln>
            <a:noFill/>
          </a:ln>
        </p:spPr>
        <p:txBody>
          <a:bodyPr anchorCtr="0" anchor="b" bIns="38950" lIns="77925" spcFirstLastPara="1" rIns="77925" wrap="square" tIns="3895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  <a:defRPr b="1" sz="17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1"/>
          <p:cNvSpPr/>
          <p:nvPr>
            <p:ph idx="2" type="pic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38950" lIns="77925" spcFirstLastPara="1" rIns="77925" wrap="square" tIns="38950">
            <a:normAutofit/>
          </a:bodyPr>
          <a:lstStyle>
            <a:lvl1pPr lvl="0" marR="0" rtl="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21"/>
          <p:cNvSpPr txBox="1"/>
          <p:nvPr>
            <p:ph idx="1" type="body"/>
          </p:nvPr>
        </p:nvSpPr>
        <p:spPr>
          <a:xfrm>
            <a:off x="1792288" y="4025505"/>
            <a:ext cx="5486400" cy="603647"/>
          </a:xfrm>
          <a:prstGeom prst="rect">
            <a:avLst/>
          </a:prstGeom>
          <a:noFill/>
          <a:ln>
            <a:noFill/>
          </a:ln>
        </p:spPr>
        <p:txBody>
          <a:bodyPr anchorCtr="0" anchor="t" bIns="38950" lIns="77925" spcFirstLastPara="1" rIns="77925" wrap="square" tIns="38950">
            <a:normAutofit/>
          </a:bodyPr>
          <a:lstStyle>
            <a:lvl1pPr indent="-228600" lvl="0" marL="4572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2pPr>
            <a:lvl3pPr indent="-228600" lvl="2" marL="1371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69" name="Google Shape;69;p21"/>
          <p:cNvSpPr txBox="1"/>
          <p:nvPr>
            <p:ph idx="10" type="dt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50" lIns="77925" spcFirstLastPara="1" rIns="77925" wrap="square" tIns="3895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1"/>
          <p:cNvSpPr txBox="1"/>
          <p:nvPr>
            <p:ph idx="11" type="ftr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50" lIns="77925" spcFirstLastPara="1" rIns="77925" wrap="square" tIns="389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1"/>
          <p:cNvSpPr txBox="1"/>
          <p:nvPr>
            <p:ph idx="12" type="sldNum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50" lIns="77925" spcFirstLastPara="1" rIns="77925" wrap="square" tIns="3895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50" lIns="77925" spcFirstLastPara="1" rIns="77925" wrap="square" tIns="3895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Calibri"/>
              <a:buNone/>
              <a:defRPr b="0" i="0" sz="3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2"/>
          <p:cNvSpPr txBox="1"/>
          <p:nvPr>
            <p:ph idx="1" type="body"/>
          </p:nvPr>
        </p:nvSpPr>
        <p:spPr>
          <a:xfrm>
            <a:off x="457200" y="1200152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38950" lIns="77925" spcFirstLastPara="1" rIns="77925" wrap="square" tIns="38950">
            <a:normAutofit/>
          </a:bodyPr>
          <a:lstStyle>
            <a:lvl1pPr indent="-400050" lvl="0" marL="457200" marR="0" rtl="0" algn="l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6550" lvl="3" marL="1828800" marR="0" rtl="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–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6550" lvl="4" marL="2286000" marR="0" rtl="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»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6550" lvl="5" marL="2743200" marR="0" rtl="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6550" lvl="6" marL="3200400" marR="0" rtl="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6550" lvl="7" marL="3657600" marR="0" rtl="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6550" lvl="8" marL="4114800" marR="0" rtl="0" algn="l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b="0" i="0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2"/>
          <p:cNvSpPr txBox="1"/>
          <p:nvPr>
            <p:ph idx="10" type="dt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50" lIns="77925" spcFirstLastPara="1" rIns="77925" wrap="square" tIns="3895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2"/>
          <p:cNvSpPr txBox="1"/>
          <p:nvPr>
            <p:ph idx="11" type="ftr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50" lIns="77925" spcFirstLastPara="1" rIns="77925" wrap="square" tIns="3895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2"/>
          <p:cNvSpPr txBox="1"/>
          <p:nvPr>
            <p:ph idx="12" type="sldNum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50" lIns="77925" spcFirstLastPara="1" rIns="77925" wrap="square" tIns="3895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jpg"/><Relationship Id="rId4" Type="http://schemas.openxmlformats.org/officeDocument/2006/relationships/image" Target="../media/image7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Relationship Id="rId4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Relationship Id="rId4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g"/><Relationship Id="rId4" Type="http://schemas.openxmlformats.org/officeDocument/2006/relationships/image" Target="../media/image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4028" y="-7149"/>
            <a:ext cx="6912768" cy="51577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10"/>
          <p:cNvSpPr/>
          <p:nvPr/>
        </p:nvSpPr>
        <p:spPr>
          <a:xfrm>
            <a:off x="1" y="0"/>
            <a:ext cx="516154" cy="523374"/>
          </a:xfrm>
          <a:prstGeom prst="roundRect">
            <a:avLst>
              <a:gd fmla="val 6" name="adj"/>
            </a:avLst>
          </a:prstGeom>
          <a:blipFill rotWithShape="1">
            <a:blip r:embed="rId3">
              <a:alphaModFix/>
            </a:blip>
            <a:stretch>
              <a:fillRect b="-882704" l="0" r="-1671480" t="0"/>
            </a:stretch>
          </a:blipFill>
          <a:ln cap="flat" cmpd="sng" w="9525">
            <a:solidFill>
              <a:srgbClr val="80808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1900" lIns="103875" spcFirstLastPara="1" rIns="103875" wrap="square" tIns="519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3" name="Google Shape;253;p10"/>
          <p:cNvSpPr txBox="1"/>
          <p:nvPr>
            <p:ph type="ctrTitle"/>
          </p:nvPr>
        </p:nvSpPr>
        <p:spPr>
          <a:xfrm>
            <a:off x="516156" y="13604"/>
            <a:ext cx="8627844" cy="509771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25" lIns="77900" spcFirstLastPara="1" rIns="77900" wrap="square" tIns="3892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25049"/>
              </a:buClr>
              <a:buSzPts val="3600"/>
              <a:buFont typeface="Arial"/>
              <a:buNone/>
            </a:pPr>
            <a:r>
              <a:rPr b="1" lang="ru-RU" sz="3100">
                <a:solidFill>
                  <a:srgbClr val="D25049"/>
                </a:solidFill>
                <a:latin typeface="Arial"/>
                <a:ea typeface="Arial"/>
                <a:cs typeface="Arial"/>
                <a:sym typeface="Arial"/>
              </a:rPr>
              <a:t>Пилотирование (апробация)</a:t>
            </a:r>
            <a:endParaRPr/>
          </a:p>
        </p:txBody>
      </p:sp>
      <p:sp>
        <p:nvSpPr>
          <p:cNvPr id="254" name="Google Shape;254;p10"/>
          <p:cNvSpPr/>
          <p:nvPr/>
        </p:nvSpPr>
        <p:spPr>
          <a:xfrm>
            <a:off x="8633862" y="4599672"/>
            <a:ext cx="510000" cy="543900"/>
          </a:xfrm>
          <a:prstGeom prst="roundRect">
            <a:avLst>
              <a:gd fmla="val 6" name="adj"/>
            </a:avLst>
          </a:prstGeom>
          <a:blipFill rotWithShape="1">
            <a:blip r:embed="rId3">
              <a:alphaModFix/>
            </a:blip>
            <a:stretch>
              <a:fillRect b="0" l="0" r="-1692435" t="-845716"/>
            </a:stretch>
          </a:blipFill>
          <a:ln cap="flat" cmpd="sng" w="9525">
            <a:solidFill>
              <a:srgbClr val="80808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1900" lIns="103875" spcFirstLastPara="1" rIns="103875" wrap="square" tIns="519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p10"/>
          <p:cNvSpPr txBox="1"/>
          <p:nvPr>
            <p:ph idx="12" type="sldNum"/>
          </p:nvPr>
        </p:nvSpPr>
        <p:spPr>
          <a:xfrm>
            <a:off x="8633850" y="4674363"/>
            <a:ext cx="398100" cy="33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25" lIns="77900" spcFirstLastPara="1" rIns="77900" wrap="square" tIns="389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-RU">
                <a:solidFill>
                  <a:srgbClr val="D25049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>
              <a:solidFill>
                <a:srgbClr val="D2504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56" name="Google Shape;256;p10"/>
          <p:cNvCxnSpPr/>
          <p:nvPr/>
        </p:nvCxnSpPr>
        <p:spPr>
          <a:xfrm>
            <a:off x="440356" y="512545"/>
            <a:ext cx="8703643" cy="0"/>
          </a:xfrm>
          <a:prstGeom prst="straightConnector1">
            <a:avLst/>
          </a:prstGeom>
          <a:noFill/>
          <a:ln cap="flat" cmpd="sng" w="38100">
            <a:solidFill>
              <a:srgbClr val="4A5A9C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57" name="Google Shape;257;p10"/>
          <p:cNvCxnSpPr/>
          <p:nvPr/>
        </p:nvCxnSpPr>
        <p:spPr>
          <a:xfrm>
            <a:off x="1" y="4599672"/>
            <a:ext cx="8703643" cy="0"/>
          </a:xfrm>
          <a:prstGeom prst="straightConnector1">
            <a:avLst/>
          </a:prstGeom>
          <a:noFill/>
          <a:ln cap="flat" cmpd="sng" w="9525">
            <a:solidFill>
              <a:srgbClr val="4A5A9C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58" name="Google Shape;258;p10"/>
          <p:cNvSpPr txBox="1"/>
          <p:nvPr/>
        </p:nvSpPr>
        <p:spPr>
          <a:xfrm>
            <a:off x="364151" y="4599673"/>
            <a:ext cx="3189600" cy="251700"/>
          </a:xfrm>
          <a:prstGeom prst="rect">
            <a:avLst/>
          </a:prstGeom>
          <a:noFill/>
          <a:ln>
            <a:noFill/>
          </a:ln>
        </p:spPr>
        <p:txBody>
          <a:bodyPr anchorCtr="0" anchor="t" bIns="38925" lIns="77900" spcFirstLastPara="1" rIns="77900" wrap="square" tIns="38925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Фондирование: Ссылки на источники, комментарии и пр.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p10"/>
          <p:cNvSpPr txBox="1"/>
          <p:nvPr/>
        </p:nvSpPr>
        <p:spPr>
          <a:xfrm>
            <a:off x="298975" y="660700"/>
            <a:ext cx="8767200" cy="3618900"/>
          </a:xfrm>
          <a:prstGeom prst="rect">
            <a:avLst/>
          </a:prstGeom>
          <a:noFill/>
          <a:ln>
            <a:noFill/>
          </a:ln>
        </p:spPr>
        <p:txBody>
          <a:bodyPr anchorCtr="0" anchor="t" bIns="38950" lIns="77925" spcFirstLastPara="1" rIns="77925" wrap="square" tIns="3895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Курс развития метакомпетенций у старших школьников в процессе </a:t>
            </a:r>
            <a:br>
              <a:rPr lang="ru-RU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проектной, игровой, коммуникативной и творческой деятельности.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ru-RU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Реализация пилота на базе Лицея МГИМО. ЦА: старшие школьники. 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ru-RU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Тема метасюжета :«Город будущего и мировые города»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ru-RU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Основной задачей на этом этапе было провести в группах проектную деятельность, в разных пространствах, но по общей метатеме и проанализировать результаты.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ru-RU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Принципы организации: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   Проведение лекции по метасюжету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43516" lvl="0" marL="243516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-"/>
            </a:pPr>
            <a:r>
              <a:rPr lang="ru-RU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Куратор на каждую группу</a:t>
            </a:r>
            <a:endParaRPr/>
          </a:p>
          <a:p>
            <a:pPr indent="-243516" lvl="0" marL="243516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-"/>
            </a:pPr>
            <a:r>
              <a:rPr lang="ru-RU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Встречи групп в Zoom для общения и обсуждения</a:t>
            </a:r>
            <a:endParaRPr/>
          </a:p>
          <a:p>
            <a:pPr indent="-243516" lvl="0" marL="243516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-"/>
            </a:pPr>
            <a:r>
              <a:rPr lang="ru-RU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3-4 недели на работу</a:t>
            </a:r>
            <a:endParaRPr/>
          </a:p>
          <a:p>
            <a:pPr indent="-243516" lvl="0" marL="243516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-"/>
            </a:pPr>
            <a:r>
              <a:rPr lang="ru-RU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Итоговый фестиваль проектов</a:t>
            </a:r>
            <a:endParaRPr/>
          </a:p>
          <a:p>
            <a:pPr indent="-243516" lvl="0" marL="243516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-"/>
            </a:pPr>
            <a:r>
              <a:rPr lang="ru-RU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Анализ групповой рефлексии и саморефлексии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43516" lvl="0" marL="243516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Char char="-"/>
            </a:pPr>
            <a:r>
              <a:rPr lang="ru-RU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Индивидуальный портфель проектов участника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60" name="Google Shape;260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669921" y="2621988"/>
            <a:ext cx="3248825" cy="19776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11"/>
          <p:cNvSpPr/>
          <p:nvPr/>
        </p:nvSpPr>
        <p:spPr>
          <a:xfrm>
            <a:off x="1" y="0"/>
            <a:ext cx="516154" cy="523374"/>
          </a:xfrm>
          <a:prstGeom prst="roundRect">
            <a:avLst>
              <a:gd fmla="val 6" name="adj"/>
            </a:avLst>
          </a:prstGeom>
          <a:blipFill rotWithShape="1">
            <a:blip r:embed="rId3">
              <a:alphaModFix/>
            </a:blip>
            <a:stretch>
              <a:fillRect b="-882704" l="0" r="-1671480" t="0"/>
            </a:stretch>
          </a:blipFill>
          <a:ln cap="flat" cmpd="sng" w="9525">
            <a:solidFill>
              <a:srgbClr val="80808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1900" lIns="103875" spcFirstLastPara="1" rIns="103875" wrap="square" tIns="519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6" name="Google Shape;266;p11"/>
          <p:cNvSpPr txBox="1"/>
          <p:nvPr>
            <p:ph type="ctrTitle"/>
          </p:nvPr>
        </p:nvSpPr>
        <p:spPr>
          <a:xfrm>
            <a:off x="516156" y="13604"/>
            <a:ext cx="8627844" cy="509771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25" lIns="77900" spcFirstLastPara="1" rIns="77900" wrap="square" tIns="389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25049"/>
              </a:buClr>
              <a:buSzPts val="3600"/>
              <a:buFont typeface="Arial"/>
              <a:buNone/>
            </a:pPr>
            <a:r>
              <a:rPr b="1" lang="ru-RU" sz="3100">
                <a:solidFill>
                  <a:srgbClr val="D25049"/>
                </a:solidFill>
                <a:latin typeface="Arial"/>
                <a:ea typeface="Arial"/>
                <a:cs typeface="Arial"/>
                <a:sym typeface="Arial"/>
              </a:rPr>
              <a:t>Темы проектных команд</a:t>
            </a:r>
            <a:endParaRPr/>
          </a:p>
        </p:txBody>
      </p:sp>
      <p:sp>
        <p:nvSpPr>
          <p:cNvPr id="267" name="Google Shape;267;p11"/>
          <p:cNvSpPr/>
          <p:nvPr/>
        </p:nvSpPr>
        <p:spPr>
          <a:xfrm>
            <a:off x="8633862" y="4599672"/>
            <a:ext cx="510138" cy="543828"/>
          </a:xfrm>
          <a:prstGeom prst="roundRect">
            <a:avLst>
              <a:gd fmla="val 6" name="adj"/>
            </a:avLst>
          </a:prstGeom>
          <a:blipFill rotWithShape="1">
            <a:blip r:embed="rId3">
              <a:alphaModFix/>
            </a:blip>
            <a:stretch>
              <a:fillRect b="0" l="0" r="-1692435" t="-845716"/>
            </a:stretch>
          </a:blipFill>
          <a:ln cap="flat" cmpd="sng" w="9525">
            <a:solidFill>
              <a:srgbClr val="80808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1900" lIns="103875" spcFirstLastPara="1" rIns="103875" wrap="square" tIns="519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p11"/>
          <p:cNvSpPr txBox="1"/>
          <p:nvPr>
            <p:ph idx="12" type="sldNum"/>
          </p:nvPr>
        </p:nvSpPr>
        <p:spPr>
          <a:xfrm>
            <a:off x="8669524" y="4702300"/>
            <a:ext cx="348900" cy="26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25" lIns="77900" spcFirstLastPara="1" rIns="77900" wrap="square" tIns="389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>
                <a:solidFill>
                  <a:srgbClr val="D2504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>
              <a:solidFill>
                <a:srgbClr val="D2504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9" name="Google Shape;269;p11"/>
          <p:cNvCxnSpPr/>
          <p:nvPr/>
        </p:nvCxnSpPr>
        <p:spPr>
          <a:xfrm>
            <a:off x="440356" y="512545"/>
            <a:ext cx="8703643" cy="0"/>
          </a:xfrm>
          <a:prstGeom prst="straightConnector1">
            <a:avLst/>
          </a:prstGeom>
          <a:noFill/>
          <a:ln cap="flat" cmpd="sng" w="38100">
            <a:solidFill>
              <a:srgbClr val="4A5A9C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70" name="Google Shape;270;p11"/>
          <p:cNvCxnSpPr/>
          <p:nvPr/>
        </p:nvCxnSpPr>
        <p:spPr>
          <a:xfrm>
            <a:off x="1" y="4599672"/>
            <a:ext cx="8703643" cy="0"/>
          </a:xfrm>
          <a:prstGeom prst="straightConnector1">
            <a:avLst/>
          </a:prstGeom>
          <a:noFill/>
          <a:ln cap="flat" cmpd="sng" w="9525">
            <a:solidFill>
              <a:srgbClr val="4A5A9C"/>
            </a:solidFill>
            <a:prstDash val="solid"/>
            <a:miter lim="800000"/>
            <a:headEnd len="sm" w="sm" type="none"/>
            <a:tailEnd len="sm" w="sm" type="none"/>
          </a:ln>
        </p:spPr>
      </p:cxnSp>
      <p:grpSp>
        <p:nvGrpSpPr>
          <p:cNvPr id="271" name="Google Shape;271;p11"/>
          <p:cNvGrpSpPr/>
          <p:nvPr/>
        </p:nvGrpSpPr>
        <p:grpSpPr>
          <a:xfrm>
            <a:off x="966691" y="897565"/>
            <a:ext cx="7394119" cy="3302000"/>
            <a:chOff x="0" y="0"/>
            <a:chExt cx="7394119" cy="3302000"/>
          </a:xfrm>
        </p:grpSpPr>
        <p:sp>
          <p:nvSpPr>
            <p:cNvPr id="272" name="Google Shape;272;p11"/>
            <p:cNvSpPr/>
            <p:nvPr/>
          </p:nvSpPr>
          <p:spPr>
            <a:xfrm>
              <a:off x="0" y="0"/>
              <a:ext cx="3302000" cy="3302000"/>
            </a:xfrm>
            <a:prstGeom prst="pie">
              <a:avLst>
                <a:gd fmla="val 5400000" name="adj1"/>
                <a:gd fmla="val 16200000" name="adj2"/>
              </a:avLst>
            </a:prstGeom>
            <a:solidFill>
              <a:srgbClr val="E5DFEC"/>
            </a:solidFill>
            <a:ln cap="flat" cmpd="sng" w="25400">
              <a:solidFill>
                <a:srgbClr val="CCC0D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3" name="Google Shape;273;p11"/>
            <p:cNvSpPr/>
            <p:nvPr/>
          </p:nvSpPr>
          <p:spPr>
            <a:xfrm>
              <a:off x="1651000" y="0"/>
              <a:ext cx="5743038" cy="3302000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4" name="Google Shape;274;p11"/>
            <p:cNvSpPr txBox="1"/>
            <p:nvPr/>
          </p:nvSpPr>
          <p:spPr>
            <a:xfrm>
              <a:off x="1651000" y="0"/>
              <a:ext cx="2871519" cy="99060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200" lIns="76200" spcFirstLastPara="1" rIns="76200" wrap="square" tIns="762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2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Город будущего </a:t>
              </a:r>
              <a:br>
                <a:rPr lang="ru-RU" sz="2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r>
                <a:rPr lang="ru-RU" sz="2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в регионах</a:t>
              </a:r>
              <a:endPara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5" name="Google Shape;275;p11"/>
            <p:cNvSpPr/>
            <p:nvPr/>
          </p:nvSpPr>
          <p:spPr>
            <a:xfrm>
              <a:off x="577851" y="990602"/>
              <a:ext cx="2146297" cy="2146297"/>
            </a:xfrm>
            <a:prstGeom prst="pie">
              <a:avLst>
                <a:gd fmla="val 5400000" name="adj1"/>
                <a:gd fmla="val 16200000" name="adj2"/>
              </a:avLst>
            </a:prstGeom>
            <a:solidFill>
              <a:srgbClr val="EAF1DD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6" name="Google Shape;276;p11"/>
            <p:cNvSpPr/>
            <p:nvPr/>
          </p:nvSpPr>
          <p:spPr>
            <a:xfrm>
              <a:off x="1651000" y="990602"/>
              <a:ext cx="5743038" cy="2146297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7" name="Google Shape;277;p11"/>
            <p:cNvSpPr txBox="1"/>
            <p:nvPr/>
          </p:nvSpPr>
          <p:spPr>
            <a:xfrm>
              <a:off x="1651000" y="990602"/>
              <a:ext cx="2871519" cy="9905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200" lIns="76200" spcFirstLastPara="1" rIns="76200" wrap="square" tIns="762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2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Создание дружелюбной городской среды</a:t>
              </a:r>
              <a:endPara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8" name="Google Shape;278;p11"/>
            <p:cNvSpPr/>
            <p:nvPr/>
          </p:nvSpPr>
          <p:spPr>
            <a:xfrm>
              <a:off x="1155700" y="1981200"/>
              <a:ext cx="990599" cy="990599"/>
            </a:xfrm>
            <a:prstGeom prst="pie">
              <a:avLst>
                <a:gd fmla="val 5400000" name="adj1"/>
                <a:gd fmla="val 16200000" name="adj2"/>
              </a:avLst>
            </a:prstGeom>
            <a:solidFill>
              <a:srgbClr val="DDD9C3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9" name="Google Shape;279;p11"/>
            <p:cNvSpPr/>
            <p:nvPr/>
          </p:nvSpPr>
          <p:spPr>
            <a:xfrm>
              <a:off x="1651000" y="1981200"/>
              <a:ext cx="5743038" cy="990599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0" name="Google Shape;280;p11"/>
            <p:cNvSpPr txBox="1"/>
            <p:nvPr/>
          </p:nvSpPr>
          <p:spPr>
            <a:xfrm>
              <a:off x="1651000" y="1981200"/>
              <a:ext cx="2871519" cy="9905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200" lIns="76200" spcFirstLastPara="1" rIns="76200" wrap="square" tIns="762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2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Городская коммуникация </a:t>
              </a:r>
              <a:endPara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1" name="Google Shape;281;p11"/>
            <p:cNvSpPr/>
            <p:nvPr/>
          </p:nvSpPr>
          <p:spPr>
            <a:xfrm>
              <a:off x="4522519" y="0"/>
              <a:ext cx="2871519" cy="99060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2" name="Google Shape;282;p11"/>
            <p:cNvSpPr txBox="1"/>
            <p:nvPr/>
          </p:nvSpPr>
          <p:spPr>
            <a:xfrm>
              <a:off x="4522519" y="0"/>
              <a:ext cx="2871600" cy="99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900" lIns="41900" spcFirstLastPara="1" rIns="41900" wrap="square" tIns="41900">
              <a:noAutofit/>
            </a:bodyPr>
            <a:lstStyle/>
            <a:p>
              <a:pPr indent="-69850" lvl="1" marL="571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Char char="•"/>
              </a:pPr>
              <a:r>
                <a:rPr b="0" i="0" lang="ru-RU" sz="1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Пространство проектов – преобразовательная деятельность.</a:t>
              </a:r>
              <a:endPara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69850" lvl="1" marL="57150" marR="0" rtl="0" algn="l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Char char="•"/>
              </a:pPr>
              <a:r>
                <a:rPr b="0" i="0" lang="ru-RU" sz="1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Разработка  концепции доступного онлайн образования на базе Лицея МГИМО</a:t>
              </a:r>
              <a:endPara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3" name="Google Shape;283;p11"/>
            <p:cNvSpPr/>
            <p:nvPr/>
          </p:nvSpPr>
          <p:spPr>
            <a:xfrm>
              <a:off x="4522519" y="990602"/>
              <a:ext cx="2871519" cy="9905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4" name="Google Shape;284;p11"/>
            <p:cNvSpPr txBox="1"/>
            <p:nvPr/>
          </p:nvSpPr>
          <p:spPr>
            <a:xfrm>
              <a:off x="4522519" y="990602"/>
              <a:ext cx="2871519" cy="9905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900" lIns="41900" spcFirstLastPara="1" rIns="41900" wrap="square" tIns="41900">
              <a:noAutofit/>
            </a:bodyPr>
            <a:lstStyle/>
            <a:p>
              <a:pPr indent="-69850" lvl="1" marL="571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Char char="•"/>
              </a:pPr>
              <a:r>
                <a:rPr b="0" i="0" lang="ru-RU" sz="1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Пространство коммуникации – социальное проектирование</a:t>
              </a:r>
              <a:endPara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69850" lvl="1" marL="57150" marR="0" rtl="0" algn="l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Char char="•"/>
              </a:pPr>
              <a:r>
                <a:rPr b="0" i="0" lang="ru-RU" sz="1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Создание социальной организации, занимающейся развитием клубов </a:t>
              </a:r>
              <a:br>
                <a:rPr b="0" i="0" lang="ru-RU" sz="1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r>
                <a:rPr b="0" i="0" lang="ru-RU" sz="1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по интересам.</a:t>
              </a:r>
              <a:endPara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5" name="Google Shape;285;p11"/>
            <p:cNvSpPr/>
            <p:nvPr/>
          </p:nvSpPr>
          <p:spPr>
            <a:xfrm>
              <a:off x="4522519" y="1981200"/>
              <a:ext cx="2871519" cy="9905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6" name="Google Shape;286;p11"/>
            <p:cNvSpPr txBox="1"/>
            <p:nvPr/>
          </p:nvSpPr>
          <p:spPr>
            <a:xfrm>
              <a:off x="4522519" y="1981200"/>
              <a:ext cx="2871519" cy="9905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900" lIns="41900" spcFirstLastPara="1" rIns="41900" wrap="square" tIns="41900">
              <a:noAutofit/>
            </a:bodyPr>
            <a:lstStyle/>
            <a:p>
              <a:pPr indent="-69850" lvl="1" marL="571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Char char="•"/>
              </a:pPr>
              <a:r>
                <a:rPr b="0" i="0" lang="ru-RU" sz="1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Пространство творчества – инновационная творческое проектирование</a:t>
              </a:r>
              <a:endPara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69850" lvl="1" marL="57150" marR="0" rtl="0" algn="l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Char char="•"/>
              </a:pPr>
              <a:r>
                <a:rPr b="0" i="0" lang="ru-RU" sz="1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Разработка концепции современной городской или лицейской социальной сети </a:t>
              </a:r>
              <a:br>
                <a:rPr b="0" i="0" lang="ru-RU" sz="1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r>
                <a:rPr b="0" i="0" lang="ru-RU" sz="1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с нужным контентом.</a:t>
              </a:r>
              <a:endPara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87" name="Google Shape;287;p11"/>
          <p:cNvSpPr txBox="1"/>
          <p:nvPr/>
        </p:nvSpPr>
        <p:spPr>
          <a:xfrm>
            <a:off x="1248554" y="1923679"/>
            <a:ext cx="1595254" cy="863517"/>
          </a:xfrm>
          <a:prstGeom prst="rect">
            <a:avLst/>
          </a:prstGeom>
          <a:noFill/>
          <a:ln>
            <a:noFill/>
          </a:ln>
        </p:spPr>
        <p:txBody>
          <a:bodyPr anchorCtr="0" anchor="t" bIns="38950" lIns="77925" spcFirstLastPara="1" rIns="77925" wrap="square" tIns="3895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Мететема</a:t>
            </a:r>
            <a:endParaRPr b="1"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«Город будущего»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"/>
          <p:cNvSpPr/>
          <p:nvPr/>
        </p:nvSpPr>
        <p:spPr>
          <a:xfrm>
            <a:off x="1" y="0"/>
            <a:ext cx="516154" cy="523374"/>
          </a:xfrm>
          <a:prstGeom prst="roundRect">
            <a:avLst>
              <a:gd fmla="val 6" name="adj"/>
            </a:avLst>
          </a:prstGeom>
          <a:blipFill rotWithShape="1">
            <a:blip r:embed="rId3">
              <a:alphaModFix/>
            </a:blip>
            <a:stretch>
              <a:fillRect b="-882704" l="0" r="-1671480" t="0"/>
            </a:stretch>
          </a:blipFill>
          <a:ln cap="flat" cmpd="sng" w="9525">
            <a:solidFill>
              <a:srgbClr val="80808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1900" lIns="103875" spcFirstLastPara="1" rIns="103875" wrap="square" tIns="519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2"/>
          <p:cNvSpPr txBox="1"/>
          <p:nvPr>
            <p:ph type="ctrTitle"/>
          </p:nvPr>
        </p:nvSpPr>
        <p:spPr>
          <a:xfrm>
            <a:off x="516156" y="13604"/>
            <a:ext cx="8627844" cy="509771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25" lIns="77900" spcFirstLastPara="1" rIns="77900" wrap="square" tIns="38925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25049"/>
              </a:buClr>
              <a:buSzPct val="108108"/>
              <a:buFont typeface="Calibri"/>
              <a:buNone/>
            </a:pPr>
            <a:r>
              <a:rPr b="1" lang="ru-RU">
                <a:solidFill>
                  <a:srgbClr val="E36C09"/>
                </a:solidFill>
              </a:rPr>
              <a:t>Анализ ситуации</a:t>
            </a:r>
            <a:endParaRPr b="1">
              <a:solidFill>
                <a:srgbClr val="E36C09"/>
              </a:solidFill>
            </a:endParaRPr>
          </a:p>
        </p:txBody>
      </p:sp>
      <p:sp>
        <p:nvSpPr>
          <p:cNvPr id="95" name="Google Shape;95;p2"/>
          <p:cNvSpPr/>
          <p:nvPr/>
        </p:nvSpPr>
        <p:spPr>
          <a:xfrm>
            <a:off x="8633862" y="4599672"/>
            <a:ext cx="510138" cy="543828"/>
          </a:xfrm>
          <a:prstGeom prst="roundRect">
            <a:avLst>
              <a:gd fmla="val 6" name="adj"/>
            </a:avLst>
          </a:prstGeom>
          <a:blipFill rotWithShape="1">
            <a:blip r:embed="rId3">
              <a:alphaModFix/>
            </a:blip>
            <a:stretch>
              <a:fillRect b="0" l="0" r="-1692435" t="-845716"/>
            </a:stretch>
          </a:blipFill>
          <a:ln cap="flat" cmpd="sng" w="9525">
            <a:solidFill>
              <a:srgbClr val="80808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1900" lIns="103875" spcFirstLastPara="1" rIns="103875" wrap="square" tIns="519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2"/>
          <p:cNvSpPr txBox="1"/>
          <p:nvPr>
            <p:ph idx="12" type="sldNum"/>
          </p:nvPr>
        </p:nvSpPr>
        <p:spPr>
          <a:xfrm>
            <a:off x="8745755" y="4702293"/>
            <a:ext cx="246046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25" lIns="77900" spcFirstLastPara="1" rIns="77900" wrap="square" tIns="389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>
                <a:solidFill>
                  <a:srgbClr val="D2504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>
              <a:solidFill>
                <a:srgbClr val="D2504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7" name="Google Shape;97;p2"/>
          <p:cNvCxnSpPr/>
          <p:nvPr/>
        </p:nvCxnSpPr>
        <p:spPr>
          <a:xfrm>
            <a:off x="440356" y="512545"/>
            <a:ext cx="8703643" cy="0"/>
          </a:xfrm>
          <a:prstGeom prst="straightConnector1">
            <a:avLst/>
          </a:prstGeom>
          <a:noFill/>
          <a:ln cap="flat" cmpd="sng" w="38100">
            <a:solidFill>
              <a:srgbClr val="4A5A9C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98" name="Google Shape;98;p2"/>
          <p:cNvCxnSpPr/>
          <p:nvPr/>
        </p:nvCxnSpPr>
        <p:spPr>
          <a:xfrm>
            <a:off x="1" y="4599672"/>
            <a:ext cx="8703643" cy="0"/>
          </a:xfrm>
          <a:prstGeom prst="straightConnector1">
            <a:avLst/>
          </a:prstGeom>
          <a:noFill/>
          <a:ln cap="flat" cmpd="sng" w="9525">
            <a:solidFill>
              <a:srgbClr val="4A5A9C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9" name="Google Shape;99;p2"/>
          <p:cNvSpPr txBox="1"/>
          <p:nvPr/>
        </p:nvSpPr>
        <p:spPr>
          <a:xfrm>
            <a:off x="258078" y="843558"/>
            <a:ext cx="8562300" cy="170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AutoNum type="arabicPeriod"/>
            </a:pPr>
            <a:r>
              <a:rPr lang="ru-RU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России растет доля учащихся, которые не достигают необходимого минимума функциональной грамотности ( по данным PIZA  2018). При этом  с 2014 года растет количество нововведений </a:t>
            </a:r>
            <a:br>
              <a:rPr lang="ru-RU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образовательную программу. 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AutoNum type="arabicPeriod"/>
            </a:pPr>
            <a:r>
              <a:rPr lang="ru-RU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Действующий ФГОС требует  развития метакомпетенций и метанавыков в школах, для того чтобы выпускники были конкурентоспособны на рынке труда и востребованы как специалисты.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AutoNum type="arabicPeriod"/>
            </a:pPr>
            <a:r>
              <a:rPr lang="ru-RU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Александр Аузан отмечает, что для России характерен парадокс : низкокачественные институты </a:t>
            </a:r>
            <a:br>
              <a:rPr lang="ru-RU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и высококачественный человеческий капитал.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2"/>
          <p:cNvSpPr txBox="1"/>
          <p:nvPr/>
        </p:nvSpPr>
        <p:spPr>
          <a:xfrm>
            <a:off x="258079" y="2818447"/>
            <a:ext cx="43860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Таким образом, </a:t>
            </a:r>
            <a:r>
              <a:rPr b="1" lang="ru-RU" sz="1500">
                <a:solidFill>
                  <a:srgbClr val="E36C09"/>
                </a:solidFill>
                <a:latin typeface="Calibri"/>
                <a:ea typeface="Calibri"/>
                <a:cs typeface="Calibri"/>
                <a:sym typeface="Calibri"/>
              </a:rPr>
              <a:t>задача  проекта </a:t>
            </a:r>
            <a:r>
              <a:rPr lang="ru-RU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содействовать развитию  человеческого потенциала, путем взращивания  мыслящих, самостоятельных, умеющих выбирать и создавать  новое учеников. 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1" name="Google Shape;101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860032" y="2427734"/>
            <a:ext cx="4116964" cy="2027922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2"/>
          <p:cNvSpPr txBox="1"/>
          <p:nvPr/>
        </p:nvSpPr>
        <p:spPr>
          <a:xfrm>
            <a:off x="3637700" y="4706350"/>
            <a:ext cx="46446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Слайд Александра Аузана – декана экономического факультета МГУ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"/>
          <p:cNvSpPr/>
          <p:nvPr/>
        </p:nvSpPr>
        <p:spPr>
          <a:xfrm>
            <a:off x="1" y="0"/>
            <a:ext cx="516154" cy="523374"/>
          </a:xfrm>
          <a:prstGeom prst="roundRect">
            <a:avLst>
              <a:gd fmla="val 6" name="adj"/>
            </a:avLst>
          </a:prstGeom>
          <a:blipFill rotWithShape="1">
            <a:blip r:embed="rId3">
              <a:alphaModFix/>
            </a:blip>
            <a:stretch>
              <a:fillRect b="-882704" l="0" r="-1671480" t="0"/>
            </a:stretch>
          </a:blipFill>
          <a:ln cap="flat" cmpd="sng" w="9525">
            <a:solidFill>
              <a:srgbClr val="80808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1900" lIns="103875" spcFirstLastPara="1" rIns="103875" wrap="square" tIns="519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3"/>
          <p:cNvSpPr txBox="1"/>
          <p:nvPr>
            <p:ph type="ctrTitle"/>
          </p:nvPr>
        </p:nvSpPr>
        <p:spPr>
          <a:xfrm>
            <a:off x="516156" y="13604"/>
            <a:ext cx="8627844" cy="509771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25" lIns="77900" spcFirstLastPara="1" rIns="77900" wrap="square" tIns="389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25049"/>
              </a:buClr>
              <a:buSzPts val="3600"/>
              <a:buFont typeface="Calibri"/>
              <a:buNone/>
            </a:pPr>
            <a:r>
              <a:rPr b="1" lang="ru-RU" sz="2000">
                <a:solidFill>
                  <a:srgbClr val="E36C09"/>
                </a:solidFill>
              </a:rPr>
              <a:t>Метапредметность – как совокупность содержательных компонентов</a:t>
            </a:r>
            <a:endParaRPr b="1" sz="2000">
              <a:solidFill>
                <a:srgbClr val="E36C09"/>
              </a:solidFill>
            </a:endParaRPr>
          </a:p>
        </p:txBody>
      </p:sp>
      <p:sp>
        <p:nvSpPr>
          <p:cNvPr id="109" name="Google Shape;109;p3"/>
          <p:cNvSpPr/>
          <p:nvPr/>
        </p:nvSpPr>
        <p:spPr>
          <a:xfrm>
            <a:off x="8633862" y="4599672"/>
            <a:ext cx="510138" cy="543828"/>
          </a:xfrm>
          <a:prstGeom prst="roundRect">
            <a:avLst>
              <a:gd fmla="val 6" name="adj"/>
            </a:avLst>
          </a:prstGeom>
          <a:blipFill rotWithShape="1">
            <a:blip r:embed="rId3">
              <a:alphaModFix/>
            </a:blip>
            <a:stretch>
              <a:fillRect b="0" l="0" r="-1692435" t="-845716"/>
            </a:stretch>
          </a:blipFill>
          <a:ln cap="flat" cmpd="sng" w="9525">
            <a:solidFill>
              <a:srgbClr val="80808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1900" lIns="103875" spcFirstLastPara="1" rIns="103875" wrap="square" tIns="519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3"/>
          <p:cNvSpPr txBox="1"/>
          <p:nvPr>
            <p:ph idx="12" type="sldNum"/>
          </p:nvPr>
        </p:nvSpPr>
        <p:spPr>
          <a:xfrm>
            <a:off x="8745755" y="4702293"/>
            <a:ext cx="246046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25" lIns="77900" spcFirstLastPara="1" rIns="77900" wrap="square" tIns="389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>
                <a:solidFill>
                  <a:srgbClr val="D2504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>
              <a:solidFill>
                <a:srgbClr val="D2504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1" name="Google Shape;111;p3"/>
          <p:cNvCxnSpPr/>
          <p:nvPr/>
        </p:nvCxnSpPr>
        <p:spPr>
          <a:xfrm>
            <a:off x="440355" y="512545"/>
            <a:ext cx="8703643" cy="0"/>
          </a:xfrm>
          <a:prstGeom prst="straightConnector1">
            <a:avLst/>
          </a:prstGeom>
          <a:noFill/>
          <a:ln cap="flat" cmpd="sng" w="38100">
            <a:solidFill>
              <a:srgbClr val="4A5A9C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2" name="Google Shape;112;p3"/>
          <p:cNvCxnSpPr/>
          <p:nvPr/>
        </p:nvCxnSpPr>
        <p:spPr>
          <a:xfrm>
            <a:off x="1" y="4599672"/>
            <a:ext cx="8703643" cy="0"/>
          </a:xfrm>
          <a:prstGeom prst="straightConnector1">
            <a:avLst/>
          </a:prstGeom>
          <a:noFill/>
          <a:ln cap="flat" cmpd="sng" w="9525">
            <a:solidFill>
              <a:srgbClr val="4A5A9C"/>
            </a:solidFill>
            <a:prstDash val="solid"/>
            <a:miter lim="800000"/>
            <a:headEnd len="sm" w="sm" type="none"/>
            <a:tailEnd len="sm" w="sm" type="none"/>
          </a:ln>
        </p:spPr>
      </p:cxnSp>
      <p:grpSp>
        <p:nvGrpSpPr>
          <p:cNvPr id="113" name="Google Shape;113;p3"/>
          <p:cNvGrpSpPr/>
          <p:nvPr/>
        </p:nvGrpSpPr>
        <p:grpSpPr>
          <a:xfrm>
            <a:off x="4982842" y="1275606"/>
            <a:ext cx="2742216" cy="2637037"/>
            <a:chOff x="1315407" y="0"/>
            <a:chExt cx="2742216" cy="2637037"/>
          </a:xfrm>
        </p:grpSpPr>
        <p:sp>
          <p:nvSpPr>
            <p:cNvPr id="114" name="Google Shape;114;p3"/>
            <p:cNvSpPr/>
            <p:nvPr/>
          </p:nvSpPr>
          <p:spPr>
            <a:xfrm>
              <a:off x="1562362" y="184804"/>
              <a:ext cx="2388119" cy="2245944"/>
            </a:xfrm>
            <a:prstGeom prst="pie">
              <a:avLst>
                <a:gd fmla="val 16200000" name="adj1"/>
                <a:gd fmla="val 1800000" name="adj2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3"/>
            <p:cNvSpPr txBox="1"/>
            <p:nvPr/>
          </p:nvSpPr>
          <p:spPr>
            <a:xfrm>
              <a:off x="2820958" y="660731"/>
              <a:ext cx="852899" cy="66843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225" lIns="15225" spcFirstLastPara="1" rIns="15225" wrap="square" tIns="152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2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Субъектное содержание</a:t>
              </a:r>
              <a:endPara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116;p3"/>
            <p:cNvSpPr/>
            <p:nvPr/>
          </p:nvSpPr>
          <p:spPr>
            <a:xfrm>
              <a:off x="1577265" y="231949"/>
              <a:ext cx="2265016" cy="2265016"/>
            </a:xfrm>
            <a:prstGeom prst="pie">
              <a:avLst>
                <a:gd fmla="val 1800000" name="adj1"/>
                <a:gd fmla="val 9000000" name="adj2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3"/>
            <p:cNvSpPr txBox="1"/>
            <p:nvPr/>
          </p:nvSpPr>
          <p:spPr>
            <a:xfrm>
              <a:off x="2116554" y="1701513"/>
              <a:ext cx="1213401" cy="5932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225" lIns="15225" spcFirstLastPara="1" rIns="15225" wrap="square" tIns="152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2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Предметное содержание</a:t>
              </a:r>
              <a:endPara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3"/>
            <p:cNvSpPr/>
            <p:nvPr/>
          </p:nvSpPr>
          <p:spPr>
            <a:xfrm>
              <a:off x="1450118" y="175269"/>
              <a:ext cx="2426013" cy="2265016"/>
            </a:xfrm>
            <a:prstGeom prst="pie">
              <a:avLst>
                <a:gd fmla="val 9000000" name="adj1"/>
                <a:gd fmla="val 16200000" name="adj2"/>
              </a:avLst>
            </a:prstGeom>
            <a:solidFill>
              <a:schemeClr val="accent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3"/>
            <p:cNvSpPr txBox="1"/>
            <p:nvPr/>
          </p:nvSpPr>
          <p:spPr>
            <a:xfrm>
              <a:off x="1731131" y="655236"/>
              <a:ext cx="866433" cy="6741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225" lIns="15225" spcFirstLastPara="1" rIns="15225" wrap="square" tIns="152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2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Деятельностное содержание</a:t>
              </a:r>
              <a:endPara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" name="Google Shape;120;p3"/>
            <p:cNvSpPr/>
            <p:nvPr/>
          </p:nvSpPr>
          <p:spPr>
            <a:xfrm>
              <a:off x="1512177" y="0"/>
              <a:ext cx="2545446" cy="2545446"/>
            </a:xfrm>
            <a:custGeom>
              <a:rect b="b" l="l" r="r" t="t"/>
              <a:pathLst>
                <a:path extrusionOk="0" h="120000" w="120000">
                  <a:moveTo>
                    <a:pt x="59991" y="4067"/>
                  </a:moveTo>
                  <a:lnTo>
                    <a:pt x="59991" y="4067"/>
                  </a:lnTo>
                  <a:cubicBezTo>
                    <a:pt x="79078" y="4064"/>
                    <a:pt x="96849" y="13795"/>
                    <a:pt x="107129" y="29878"/>
                  </a:cubicBezTo>
                  <a:cubicBezTo>
                    <a:pt x="117408" y="45960"/>
                    <a:pt x="118776" y="66175"/>
                    <a:pt x="110758" y="83496"/>
                  </a:cubicBezTo>
                  <a:lnTo>
                    <a:pt x="114269" y="85523"/>
                  </a:lnTo>
                  <a:lnTo>
                    <a:pt x="105797" y="86441"/>
                  </a:lnTo>
                  <a:lnTo>
                    <a:pt x="101940" y="78405"/>
                  </a:lnTo>
                  <a:lnTo>
                    <a:pt x="105449" y="80431"/>
                  </a:lnTo>
                  <a:cubicBezTo>
                    <a:pt x="112382" y="65011"/>
                    <a:pt x="111022" y="47127"/>
                    <a:pt x="101838" y="32932"/>
                  </a:cubicBezTo>
                  <a:cubicBezTo>
                    <a:pt x="92654" y="18737"/>
                    <a:pt x="76899" y="10167"/>
                    <a:pt x="59992" y="10169"/>
                  </a:cubicBezTo>
                  <a:close/>
                </a:path>
              </a:pathLst>
            </a:custGeom>
            <a:solidFill>
              <a:srgbClr val="B1C0D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3"/>
            <p:cNvSpPr/>
            <p:nvPr/>
          </p:nvSpPr>
          <p:spPr>
            <a:xfrm>
              <a:off x="1437049" y="91591"/>
              <a:ext cx="2545446" cy="2545446"/>
            </a:xfrm>
            <a:custGeom>
              <a:rect b="b" l="l" r="r" t="t"/>
              <a:pathLst>
                <a:path extrusionOk="0" h="120000" w="120000">
                  <a:moveTo>
                    <a:pt x="108435" y="87973"/>
                  </a:moveTo>
                  <a:cubicBezTo>
                    <a:pt x="98891" y="104498"/>
                    <a:pt x="81581" y="115017"/>
                    <a:pt x="62518" y="115876"/>
                  </a:cubicBezTo>
                  <a:cubicBezTo>
                    <a:pt x="43454" y="116735"/>
                    <a:pt x="25269" y="107816"/>
                    <a:pt x="14277" y="92216"/>
                  </a:cubicBezTo>
                  <a:lnTo>
                    <a:pt x="10766" y="94244"/>
                  </a:lnTo>
                  <a:lnTo>
                    <a:pt x="14207" y="86447"/>
                  </a:lnTo>
                  <a:lnTo>
                    <a:pt x="23095" y="87124"/>
                  </a:lnTo>
                  <a:lnTo>
                    <a:pt x="19585" y="89151"/>
                  </a:lnTo>
                  <a:cubicBezTo>
                    <a:pt x="29474" y="102860"/>
                    <a:pt x="45637" y="110621"/>
                    <a:pt x="62519" y="109767"/>
                  </a:cubicBezTo>
                  <a:cubicBezTo>
                    <a:pt x="79400" y="108913"/>
                    <a:pt x="94697" y="99559"/>
                    <a:pt x="103151" y="84922"/>
                  </a:cubicBezTo>
                  <a:close/>
                </a:path>
              </a:pathLst>
            </a:custGeom>
            <a:solidFill>
              <a:srgbClr val="B1C0D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3"/>
            <p:cNvSpPr/>
            <p:nvPr/>
          </p:nvSpPr>
          <p:spPr>
            <a:xfrm>
              <a:off x="1315407" y="3"/>
              <a:ext cx="2545446" cy="2545446"/>
            </a:xfrm>
            <a:custGeom>
              <a:rect b="b" l="l" r="r" t="t"/>
              <a:pathLst>
                <a:path extrusionOk="0" h="120000" w="120000">
                  <a:moveTo>
                    <a:pt x="11561" y="87966"/>
                  </a:moveTo>
                  <a:lnTo>
                    <a:pt x="11561" y="87966"/>
                  </a:lnTo>
                  <a:cubicBezTo>
                    <a:pt x="2017" y="71436"/>
                    <a:pt x="1562" y="51181"/>
                    <a:pt x="10353" y="34238"/>
                  </a:cubicBezTo>
                  <a:cubicBezTo>
                    <a:pt x="19144" y="17296"/>
                    <a:pt x="35968" y="6007"/>
                    <a:pt x="54979" y="4293"/>
                  </a:cubicBezTo>
                  <a:lnTo>
                    <a:pt x="54979" y="239"/>
                  </a:lnTo>
                  <a:lnTo>
                    <a:pt x="60009" y="7118"/>
                  </a:lnTo>
                  <a:lnTo>
                    <a:pt x="54977" y="14476"/>
                  </a:lnTo>
                  <a:lnTo>
                    <a:pt x="54978" y="10423"/>
                  </a:lnTo>
                  <a:lnTo>
                    <a:pt x="54978" y="10423"/>
                  </a:lnTo>
                  <a:cubicBezTo>
                    <a:pt x="38157" y="12127"/>
                    <a:pt x="23347" y="22244"/>
                    <a:pt x="15643" y="37294"/>
                  </a:cubicBezTo>
                  <a:cubicBezTo>
                    <a:pt x="7939" y="52344"/>
                    <a:pt x="8392" y="70273"/>
                    <a:pt x="16845" y="84915"/>
                  </a:cubicBezTo>
                  <a:close/>
                </a:path>
              </a:pathLst>
            </a:custGeom>
            <a:solidFill>
              <a:srgbClr val="B1C0D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3" name="Google Shape;123;p3"/>
          <p:cNvSpPr txBox="1"/>
          <p:nvPr/>
        </p:nvSpPr>
        <p:spPr>
          <a:xfrm>
            <a:off x="258078" y="590462"/>
            <a:ext cx="4386000" cy="401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ru-RU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Деятельностное содержание </a:t>
            </a:r>
            <a:r>
              <a:rPr lang="ru-RU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</a:t>
            </a:r>
            <a:r>
              <a:rPr lang="ru-RU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это способ организации учебно-познавательной деятельности учеников, при котором они являются не пассивными «приёмниками» информации, а сами активно участвуют в учебном процессе, в результате которой появляется способность к осмысленной  самостоятельной деятельности.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</a:t>
            </a:r>
            <a:r>
              <a:rPr b="1" lang="ru-RU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Предметное содержание </a:t>
            </a:r>
            <a:r>
              <a:rPr lang="ru-RU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это совокупность информации о предмете исследования и изучения, преподносимая из разных учебных дисциплин, развивающая способность к синтезу информации.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</a:t>
            </a:r>
            <a:r>
              <a:rPr b="1" lang="ru-RU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Субъектное содержание </a:t>
            </a:r>
            <a:r>
              <a:rPr lang="ru-RU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это развитие 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рефлексии у ученика, как субъекта учебной деятельности, способного к саморазвитию и смыслопорождению.</a:t>
            </a:r>
            <a:endParaRPr/>
          </a:p>
        </p:txBody>
      </p:sp>
      <p:sp>
        <p:nvSpPr>
          <p:cNvPr id="124" name="Google Shape;124;p3"/>
          <p:cNvSpPr txBox="1"/>
          <p:nvPr/>
        </p:nvSpPr>
        <p:spPr>
          <a:xfrm>
            <a:off x="440355" y="4740781"/>
            <a:ext cx="5760640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*  На основании данных Леонтьева А.В. «Деятельность. Сознание. Личность.»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4"/>
          <p:cNvSpPr/>
          <p:nvPr/>
        </p:nvSpPr>
        <p:spPr>
          <a:xfrm>
            <a:off x="1" y="0"/>
            <a:ext cx="516154" cy="523374"/>
          </a:xfrm>
          <a:prstGeom prst="roundRect">
            <a:avLst>
              <a:gd fmla="val 6" name="adj"/>
            </a:avLst>
          </a:prstGeom>
          <a:blipFill rotWithShape="1">
            <a:blip r:embed="rId3">
              <a:alphaModFix/>
            </a:blip>
            <a:stretch>
              <a:fillRect b="-882704" l="0" r="-1671480" t="0"/>
            </a:stretch>
          </a:blipFill>
          <a:ln cap="flat" cmpd="sng" w="9525">
            <a:solidFill>
              <a:srgbClr val="80808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1900" lIns="103875" spcFirstLastPara="1" rIns="103875" wrap="square" tIns="519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4"/>
          <p:cNvSpPr txBox="1"/>
          <p:nvPr>
            <p:ph type="ctrTitle"/>
          </p:nvPr>
        </p:nvSpPr>
        <p:spPr>
          <a:xfrm>
            <a:off x="516156" y="13604"/>
            <a:ext cx="8627844" cy="509771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25" lIns="77900" spcFirstLastPara="1" rIns="77900" wrap="square" tIns="3892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25049"/>
              </a:buClr>
              <a:buSzPts val="3600"/>
              <a:buFont typeface="Calibri"/>
              <a:buNone/>
            </a:pPr>
            <a:r>
              <a:rPr b="1" lang="ru-RU" sz="2000">
                <a:solidFill>
                  <a:srgbClr val="E36C09"/>
                </a:solidFill>
              </a:rPr>
              <a:t>ВЗАИМОСВЯЗЬ В РАЗВИТИИ МЕТАКОМПЕТЕНЦИЙ </a:t>
            </a:r>
            <a:endParaRPr b="1" sz="2000">
              <a:solidFill>
                <a:srgbClr val="E36C09"/>
              </a:solidFill>
            </a:endParaRPr>
          </a:p>
        </p:txBody>
      </p:sp>
      <p:sp>
        <p:nvSpPr>
          <p:cNvPr id="131" name="Google Shape;131;p4"/>
          <p:cNvSpPr/>
          <p:nvPr/>
        </p:nvSpPr>
        <p:spPr>
          <a:xfrm>
            <a:off x="8633862" y="4599672"/>
            <a:ext cx="510138" cy="543828"/>
          </a:xfrm>
          <a:prstGeom prst="roundRect">
            <a:avLst>
              <a:gd fmla="val 6" name="adj"/>
            </a:avLst>
          </a:prstGeom>
          <a:blipFill rotWithShape="1">
            <a:blip r:embed="rId3">
              <a:alphaModFix/>
            </a:blip>
            <a:stretch>
              <a:fillRect b="0" l="0" r="-1692435" t="-845716"/>
            </a:stretch>
          </a:blipFill>
          <a:ln cap="flat" cmpd="sng" w="9525">
            <a:solidFill>
              <a:srgbClr val="80808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1900" lIns="103875" spcFirstLastPara="1" rIns="103875" wrap="square" tIns="519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4"/>
          <p:cNvSpPr txBox="1"/>
          <p:nvPr>
            <p:ph idx="12" type="sldNum"/>
          </p:nvPr>
        </p:nvSpPr>
        <p:spPr>
          <a:xfrm>
            <a:off x="8745755" y="4702293"/>
            <a:ext cx="246046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25" lIns="77900" spcFirstLastPara="1" rIns="77900" wrap="square" tIns="389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>
                <a:solidFill>
                  <a:srgbClr val="D2504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>
              <a:solidFill>
                <a:srgbClr val="D2504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3" name="Google Shape;133;p4"/>
          <p:cNvCxnSpPr/>
          <p:nvPr/>
        </p:nvCxnSpPr>
        <p:spPr>
          <a:xfrm>
            <a:off x="440355" y="512545"/>
            <a:ext cx="8703643" cy="0"/>
          </a:xfrm>
          <a:prstGeom prst="straightConnector1">
            <a:avLst/>
          </a:prstGeom>
          <a:noFill/>
          <a:ln cap="flat" cmpd="sng" w="38100">
            <a:solidFill>
              <a:srgbClr val="4A5A9C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4" name="Google Shape;134;p4"/>
          <p:cNvCxnSpPr/>
          <p:nvPr/>
        </p:nvCxnSpPr>
        <p:spPr>
          <a:xfrm>
            <a:off x="1" y="4599672"/>
            <a:ext cx="8703643" cy="0"/>
          </a:xfrm>
          <a:prstGeom prst="straightConnector1">
            <a:avLst/>
          </a:prstGeom>
          <a:noFill/>
          <a:ln cap="flat" cmpd="sng" w="9525">
            <a:solidFill>
              <a:srgbClr val="4A5A9C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5" name="Google Shape;135;p4"/>
          <p:cNvSpPr txBox="1"/>
          <p:nvPr/>
        </p:nvSpPr>
        <p:spPr>
          <a:xfrm>
            <a:off x="440354" y="4656142"/>
            <a:ext cx="7986075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 По Г.П. Щедровицкому технологии «управления смыслами» должны обязательно захватывать и оперировать разными деятельностными образованиями: ситуациями, позициями, целями, событиями.	</a:t>
            </a:r>
            <a:endParaRPr/>
          </a:p>
        </p:txBody>
      </p:sp>
      <p:sp>
        <p:nvSpPr>
          <p:cNvPr id="136" name="Google Shape;136;p4"/>
          <p:cNvSpPr txBox="1"/>
          <p:nvPr/>
        </p:nvSpPr>
        <p:spPr>
          <a:xfrm>
            <a:off x="505550" y="527457"/>
            <a:ext cx="7920880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Способность осмысленной деятельность </a:t>
            </a:r>
            <a:r>
              <a:rPr lang="ru-RU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выступает результатом мышления и одновременно, способствует развитию мыслительных способностей личности .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ru-RU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Рефлексия </a:t>
            </a:r>
            <a:r>
              <a:rPr lang="ru-RU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является совокупностью индивидуальных, социально обусловленных способов осознания и осмысления субъектом  его деятельности 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Смыслопорождение   </a:t>
            </a:r>
            <a:r>
              <a:rPr lang="ru-RU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основная цель  образовательного процесса, возможная благодаря рефлексии .</a:t>
            </a:r>
            <a:endParaRPr/>
          </a:p>
        </p:txBody>
      </p:sp>
      <p:grpSp>
        <p:nvGrpSpPr>
          <p:cNvPr id="137" name="Google Shape;137;p4"/>
          <p:cNvGrpSpPr/>
          <p:nvPr/>
        </p:nvGrpSpPr>
        <p:grpSpPr>
          <a:xfrm>
            <a:off x="1119098" y="1643289"/>
            <a:ext cx="6951488" cy="2304256"/>
            <a:chOff x="3482" y="0"/>
            <a:chExt cx="6951488" cy="2304256"/>
          </a:xfrm>
        </p:grpSpPr>
        <p:sp>
          <p:nvSpPr>
            <p:cNvPr id="138" name="Google Shape;138;p4"/>
            <p:cNvSpPr/>
            <p:nvPr/>
          </p:nvSpPr>
          <p:spPr>
            <a:xfrm>
              <a:off x="521883" y="0"/>
              <a:ext cx="5914685" cy="2304256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rgbClr val="CFD7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p4"/>
            <p:cNvSpPr/>
            <p:nvPr/>
          </p:nvSpPr>
          <p:spPr>
            <a:xfrm>
              <a:off x="3482" y="691276"/>
              <a:ext cx="1675057" cy="921702"/>
            </a:xfrm>
            <a:prstGeom prst="roundRect">
              <a:avLst>
                <a:gd fmla="val 16667" name="adj"/>
              </a:avLst>
            </a:prstGeom>
            <a:solidFill>
              <a:srgbClr val="DDD9C3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" name="Google Shape;140;p4"/>
            <p:cNvSpPr txBox="1"/>
            <p:nvPr/>
          </p:nvSpPr>
          <p:spPr>
            <a:xfrm>
              <a:off x="48476" y="736270"/>
              <a:ext cx="1585069" cy="8317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8100" lIns="38100" spcFirstLastPara="1" rIns="38100" wrap="square" tIns="381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«Метасюжет» – объективная ситуация действительности</a:t>
              </a:r>
              <a:endParaRPr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" name="Google Shape;141;p4"/>
            <p:cNvSpPr/>
            <p:nvPr/>
          </p:nvSpPr>
          <p:spPr>
            <a:xfrm>
              <a:off x="1762292" y="691276"/>
              <a:ext cx="1675057" cy="921702"/>
            </a:xfrm>
            <a:prstGeom prst="roundRect">
              <a:avLst>
                <a:gd fmla="val 16667" name="adj"/>
              </a:avLst>
            </a:prstGeom>
            <a:solidFill>
              <a:srgbClr val="DDD9C3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4"/>
            <p:cNvSpPr txBox="1"/>
            <p:nvPr/>
          </p:nvSpPr>
          <p:spPr>
            <a:xfrm>
              <a:off x="1807286" y="736270"/>
              <a:ext cx="1585069" cy="8317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8100" lIns="38100" spcFirstLastPara="1" rIns="38100" wrap="square" tIns="381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Проектная, исследовательская, творческая, коммуникативная, игровая деятельность</a:t>
              </a:r>
              <a:endParaRPr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" name="Google Shape;143;p4"/>
            <p:cNvSpPr/>
            <p:nvPr/>
          </p:nvSpPr>
          <p:spPr>
            <a:xfrm>
              <a:off x="3521102" y="691276"/>
              <a:ext cx="1675057" cy="921702"/>
            </a:xfrm>
            <a:prstGeom prst="roundRect">
              <a:avLst>
                <a:gd fmla="val 16667" name="adj"/>
              </a:avLst>
            </a:prstGeom>
            <a:solidFill>
              <a:srgbClr val="DDD9C3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" name="Google Shape;144;p4"/>
            <p:cNvSpPr txBox="1"/>
            <p:nvPr/>
          </p:nvSpPr>
          <p:spPr>
            <a:xfrm>
              <a:off x="3566096" y="736270"/>
              <a:ext cx="1585069" cy="8317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8100" lIns="38100" spcFirstLastPara="1" rIns="38100" wrap="square" tIns="381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Индивидуальная и групповая рефлексия</a:t>
              </a:r>
              <a:r>
                <a:rPr lang="ru-RU" sz="1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endParaRPr sz="1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" name="Google Shape;145;p4"/>
            <p:cNvSpPr/>
            <p:nvPr/>
          </p:nvSpPr>
          <p:spPr>
            <a:xfrm>
              <a:off x="5279913" y="691276"/>
              <a:ext cx="1675057" cy="921702"/>
            </a:xfrm>
            <a:prstGeom prst="roundRect">
              <a:avLst>
                <a:gd fmla="val 16667" name="adj"/>
              </a:avLst>
            </a:prstGeom>
            <a:solidFill>
              <a:srgbClr val="DDD9C3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Google Shape;146;p4"/>
            <p:cNvSpPr txBox="1"/>
            <p:nvPr/>
          </p:nvSpPr>
          <p:spPr>
            <a:xfrm>
              <a:off x="5324907" y="736270"/>
              <a:ext cx="1585069" cy="8317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8100" lIns="38100" spcFirstLastPara="1" rIns="38100" wrap="square" tIns="381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Смыслопорождение</a:t>
              </a:r>
              <a:endParaRPr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7" name="Google Shape;147;p4"/>
          <p:cNvSpPr txBox="1"/>
          <p:nvPr/>
        </p:nvSpPr>
        <p:spPr>
          <a:xfrm>
            <a:off x="611560" y="3939902"/>
            <a:ext cx="7632848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«Управление смыслами» в  данной проектной модели реализуется через использование   деятельностных пространств и  различных инструментов деятельности в них.*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5"/>
          <p:cNvSpPr txBox="1"/>
          <p:nvPr/>
        </p:nvSpPr>
        <p:spPr>
          <a:xfrm>
            <a:off x="1366980" y="3374553"/>
            <a:ext cx="1226354" cy="425529"/>
          </a:xfrm>
          <a:prstGeom prst="rect">
            <a:avLst/>
          </a:prstGeom>
          <a:noFill/>
          <a:ln>
            <a:noFill/>
          </a:ln>
        </p:spPr>
        <p:txBody>
          <a:bodyPr anchorCtr="0" anchor="t" bIns="27825" lIns="55650" spcFirstLastPara="1" rIns="55650" wrap="square" tIns="2782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Пространство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     рефлексии</a:t>
            </a:r>
            <a:endParaRPr/>
          </a:p>
        </p:txBody>
      </p:sp>
      <p:sp>
        <p:nvSpPr>
          <p:cNvPr id="153" name="Google Shape;153;p5"/>
          <p:cNvSpPr txBox="1"/>
          <p:nvPr/>
        </p:nvSpPr>
        <p:spPr>
          <a:xfrm>
            <a:off x="335043" y="83586"/>
            <a:ext cx="8660400" cy="1277400"/>
          </a:xfrm>
          <a:prstGeom prst="rect">
            <a:avLst/>
          </a:prstGeom>
          <a:noFill/>
          <a:ln>
            <a:noFill/>
          </a:ln>
        </p:spPr>
        <p:txBody>
          <a:bodyPr anchorCtr="0" anchor="t" bIns="27825" lIns="55650" spcFirstLastPara="1" rIns="55650" wrap="square" tIns="278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    </a:t>
            </a:r>
            <a:r>
              <a:rPr b="1" lang="ru-RU" sz="1700">
                <a:solidFill>
                  <a:srgbClr val="538CD5"/>
                </a:solidFill>
                <a:latin typeface="Calibri"/>
                <a:ea typeface="Calibri"/>
                <a:cs typeface="Calibri"/>
                <a:sym typeface="Calibri"/>
              </a:rPr>
              <a:t>     </a:t>
            </a:r>
            <a:r>
              <a:rPr b="1" lang="ru-RU" sz="2000">
                <a:solidFill>
                  <a:srgbClr val="538CD5"/>
                </a:solidFill>
                <a:latin typeface="Calibri"/>
                <a:ea typeface="Calibri"/>
                <a:cs typeface="Calibri"/>
                <a:sym typeface="Calibri"/>
              </a:rPr>
              <a:t>Модель</a:t>
            </a:r>
            <a:r>
              <a:rPr b="1" lang="ru-RU" sz="1700">
                <a:solidFill>
                  <a:srgbClr val="538CD5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ru-RU" sz="2000">
                <a:solidFill>
                  <a:srgbClr val="538CD5"/>
                </a:solidFill>
                <a:latin typeface="Calibri"/>
                <a:ea typeface="Calibri"/>
                <a:cs typeface="Calibri"/>
                <a:sym typeface="Calibri"/>
              </a:rPr>
              <a:t>проектного решения 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ru-RU" sz="1500">
                <a:solidFill>
                  <a:srgbClr val="366092"/>
                </a:solidFill>
                <a:latin typeface="Calibri"/>
                <a:ea typeface="Calibri"/>
                <a:cs typeface="Calibri"/>
                <a:sym typeface="Calibri"/>
              </a:rPr>
              <a:t>  4  деятельностных  «пространства»  </a:t>
            </a:r>
            <a:r>
              <a:rPr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 в которых разыгрывается ситуация деятельности:  (игры, коммуникации, творческой деятельности, проектной и исследовательской), по определенному  общему метасюжету. </a:t>
            </a:r>
            <a:endParaRPr/>
          </a:p>
          <a:p>
            <a:pPr indent="0" lvl="0" marL="0" marR="0" rtl="0" algn="l">
              <a:spcBef>
                <a:spcPts val="200"/>
              </a:spcBef>
              <a:spcAft>
                <a:spcPts val="200"/>
              </a:spcAft>
              <a:buNone/>
            </a:pPr>
            <a:r>
              <a:rPr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Общее связывающие пространства  поле – является полем рефлексии, за счет которого происходит формирование  смысла своей деятельности и деятельности других учеников в разных пространствах.</a:t>
            </a:r>
            <a:endParaRPr/>
          </a:p>
        </p:txBody>
      </p:sp>
      <p:sp>
        <p:nvSpPr>
          <p:cNvPr id="154" name="Google Shape;154;p5"/>
          <p:cNvSpPr/>
          <p:nvPr/>
        </p:nvSpPr>
        <p:spPr>
          <a:xfrm>
            <a:off x="1858355" y="3967815"/>
            <a:ext cx="929967" cy="416975"/>
          </a:xfrm>
          <a:prstGeom prst="downArrow">
            <a:avLst>
              <a:gd fmla="val 50000" name="adj1"/>
              <a:gd fmla="val 51558" name="adj2"/>
            </a:avLst>
          </a:prstGeom>
          <a:solidFill>
            <a:srgbClr val="8CB3E3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27825" lIns="55650" spcFirstLastPara="1" rIns="55650" wrap="square" tIns="278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5"/>
          <p:cNvSpPr txBox="1"/>
          <p:nvPr/>
        </p:nvSpPr>
        <p:spPr>
          <a:xfrm>
            <a:off x="794451" y="4359263"/>
            <a:ext cx="7521966" cy="702528"/>
          </a:xfrm>
          <a:prstGeom prst="rect">
            <a:avLst/>
          </a:prstGeom>
          <a:noFill/>
          <a:ln>
            <a:noFill/>
          </a:ln>
        </p:spPr>
        <p:txBody>
          <a:bodyPr anchorCtr="0" anchor="t" bIns="27825" lIns="55650" spcFirstLastPara="1" rIns="55650" wrap="square" tIns="278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Фестиваль идей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Результатом фестиваля является смыслопорождение  </a:t>
            </a:r>
            <a:r>
              <a:rPr lang="ru-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</a:t>
            </a:r>
            <a:r>
              <a:rPr lang="ru-RU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осмысление объектов исследования </a:t>
            </a:r>
            <a:br>
              <a:rPr lang="ru-RU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луче внешней рефлексии</a:t>
            </a:r>
            <a:r>
              <a:rPr lang="ru-RU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 по Э. Гуссерлю) </a:t>
            </a:r>
            <a:endParaRPr/>
          </a:p>
        </p:txBody>
      </p:sp>
      <p:sp>
        <p:nvSpPr>
          <p:cNvPr id="156" name="Google Shape;156;p5"/>
          <p:cNvSpPr txBox="1"/>
          <p:nvPr/>
        </p:nvSpPr>
        <p:spPr>
          <a:xfrm>
            <a:off x="4747150" y="1589275"/>
            <a:ext cx="4341600" cy="1672500"/>
          </a:xfrm>
          <a:prstGeom prst="rect">
            <a:avLst/>
          </a:prstGeom>
          <a:noFill/>
          <a:ln>
            <a:noFill/>
          </a:ln>
        </p:spPr>
        <p:txBody>
          <a:bodyPr anchorCtr="0" anchor="t" bIns="27825" lIns="55650" spcFirstLastPara="1" rIns="55650" wrap="square" tIns="278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500">
                <a:solidFill>
                  <a:srgbClr val="366092"/>
                </a:solidFill>
                <a:latin typeface="Calibri"/>
                <a:ea typeface="Calibri"/>
                <a:cs typeface="Calibri"/>
                <a:sym typeface="Calibri"/>
              </a:rPr>
              <a:t>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500">
                <a:solidFill>
                  <a:srgbClr val="366092"/>
                </a:solidFill>
                <a:latin typeface="Calibri"/>
                <a:ea typeface="Calibri"/>
                <a:cs typeface="Calibri"/>
                <a:sym typeface="Calibri"/>
              </a:rPr>
              <a:t>Результат отдельной деятельности внутри одного Пространства не дает всей картины смысла,  который порождается только интерсубъективной рефлексией со связями между возникающими </a:t>
            </a:r>
            <a:br>
              <a:rPr b="1" lang="ru-RU" sz="1500">
                <a:solidFill>
                  <a:srgbClr val="36609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ru-RU" sz="1500">
                <a:solidFill>
                  <a:srgbClr val="366092"/>
                </a:solidFill>
                <a:latin typeface="Calibri"/>
                <a:ea typeface="Calibri"/>
                <a:cs typeface="Calibri"/>
                <a:sym typeface="Calibri"/>
              </a:rPr>
              <a:t>в каждом пространстве смысловыми единицами.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7" name="Google Shape;157;p5"/>
          <p:cNvPicPr preferRelativeResize="0"/>
          <p:nvPr/>
        </p:nvPicPr>
        <p:blipFill rotWithShape="1">
          <a:blip r:embed="rId3">
            <a:alphaModFix/>
          </a:blip>
          <a:srcRect b="24625" l="35364" r="31151" t="15273"/>
          <a:stretch/>
        </p:blipFill>
        <p:spPr>
          <a:xfrm>
            <a:off x="628116" y="1565578"/>
            <a:ext cx="3390441" cy="2567611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p5"/>
          <p:cNvSpPr txBox="1"/>
          <p:nvPr/>
        </p:nvSpPr>
        <p:spPr>
          <a:xfrm>
            <a:off x="1720775" y="1316722"/>
            <a:ext cx="1296000" cy="294000"/>
          </a:xfrm>
          <a:prstGeom prst="rect">
            <a:avLst/>
          </a:prstGeom>
          <a:noFill/>
          <a:ln>
            <a:noFill/>
          </a:ln>
        </p:spPr>
        <p:txBody>
          <a:bodyPr anchorCtr="0" anchor="t" bIns="38950" lIns="77925" spcFirstLastPara="1" rIns="77925" wrap="square" tIns="3895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400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метасюжет</a:t>
            </a:r>
            <a:endParaRPr b="1" sz="1400">
              <a:solidFill>
                <a:srgbClr val="FFC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5"/>
          <p:cNvSpPr/>
          <p:nvPr/>
        </p:nvSpPr>
        <p:spPr>
          <a:xfrm>
            <a:off x="1" y="0"/>
            <a:ext cx="516300" cy="523500"/>
          </a:xfrm>
          <a:prstGeom prst="roundRect">
            <a:avLst>
              <a:gd fmla="val 6" name="adj"/>
            </a:avLst>
          </a:prstGeom>
          <a:blipFill rotWithShape="1">
            <a:blip r:embed="rId4">
              <a:alphaModFix/>
            </a:blip>
            <a:stretch>
              <a:fillRect b="-882607" l="0" r="-1671480" t="0"/>
            </a:stretch>
          </a:blipFill>
          <a:ln cap="flat" cmpd="sng" w="9525">
            <a:solidFill>
              <a:srgbClr val="80808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1900" lIns="103875" spcFirstLastPara="1" rIns="103875" wrap="square" tIns="519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5"/>
          <p:cNvSpPr/>
          <p:nvPr/>
        </p:nvSpPr>
        <p:spPr>
          <a:xfrm>
            <a:off x="8633862" y="4599672"/>
            <a:ext cx="510000" cy="543900"/>
          </a:xfrm>
          <a:prstGeom prst="roundRect">
            <a:avLst>
              <a:gd fmla="val 6" name="adj"/>
            </a:avLst>
          </a:prstGeom>
          <a:blipFill rotWithShape="1">
            <a:blip r:embed="rId4">
              <a:alphaModFix/>
            </a:blip>
            <a:stretch>
              <a:fillRect b="0" l="0" r="-1692435" t="-845716"/>
            </a:stretch>
          </a:blipFill>
          <a:ln cap="flat" cmpd="sng" w="9525">
            <a:solidFill>
              <a:srgbClr val="80808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1900" lIns="103875" spcFirstLastPara="1" rIns="103875" wrap="square" tIns="519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5"/>
          <p:cNvSpPr txBox="1"/>
          <p:nvPr>
            <p:ph idx="12" type="sldNum"/>
          </p:nvPr>
        </p:nvSpPr>
        <p:spPr>
          <a:xfrm>
            <a:off x="8745755" y="4702293"/>
            <a:ext cx="246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25" lIns="77900" spcFirstLastPara="1" rIns="77900" wrap="square" tIns="389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>
                <a:solidFill>
                  <a:srgbClr val="D2504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>
              <a:solidFill>
                <a:srgbClr val="D2504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2" name="Google Shape;162;p5"/>
          <p:cNvCxnSpPr/>
          <p:nvPr/>
        </p:nvCxnSpPr>
        <p:spPr>
          <a:xfrm>
            <a:off x="440355" y="512545"/>
            <a:ext cx="8703600" cy="0"/>
          </a:xfrm>
          <a:prstGeom prst="straightConnector1">
            <a:avLst/>
          </a:prstGeom>
          <a:noFill/>
          <a:ln cap="flat" cmpd="sng" w="38100">
            <a:solidFill>
              <a:srgbClr val="4A5A9C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6"/>
          <p:cNvSpPr txBox="1"/>
          <p:nvPr/>
        </p:nvSpPr>
        <p:spPr>
          <a:xfrm>
            <a:off x="516300" y="143375"/>
            <a:ext cx="8040600" cy="1494900"/>
          </a:xfrm>
          <a:prstGeom prst="rect">
            <a:avLst/>
          </a:prstGeom>
          <a:noFill/>
          <a:ln>
            <a:noFill/>
          </a:ln>
        </p:spPr>
        <p:txBody>
          <a:bodyPr anchorCtr="0" anchor="t" bIns="38950" lIns="77925" spcFirstLastPara="1" rIns="77925" wrap="square" tIns="3895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В нашей образовательной модели передача информации идет через «метасюжет».</a:t>
            </a:r>
            <a:endParaRPr b="1"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ru-RU" sz="1700">
                <a:solidFill>
                  <a:srgbClr val="E36C09"/>
                </a:solidFill>
                <a:latin typeface="Calibri"/>
                <a:ea typeface="Calibri"/>
                <a:cs typeface="Calibri"/>
                <a:sym typeface="Calibri"/>
              </a:rPr>
              <a:t>«Метасюжет» - объективная ситуация действительности, </a:t>
            </a:r>
            <a:r>
              <a:rPr lang="ru-RU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которая освещается ведущим в ситуациях ещё нереализованной, только планируемой деятельности или деятельности распадающейся на разные направления , она является своего рода катализатором смыслообразования, аттрактором, удерживающим целостность всей деятельностной образовательной ситуации.</a:t>
            </a:r>
            <a:endParaRPr/>
          </a:p>
        </p:txBody>
      </p:sp>
      <p:pic>
        <p:nvPicPr>
          <p:cNvPr id="168" name="Google Shape;168;p6"/>
          <p:cNvPicPr preferRelativeResize="0"/>
          <p:nvPr/>
        </p:nvPicPr>
        <p:blipFill rotWithShape="1">
          <a:blip r:embed="rId3">
            <a:alphaModFix/>
          </a:blip>
          <a:srcRect b="7736" l="1702" r="0" t="5486"/>
          <a:stretch/>
        </p:blipFill>
        <p:spPr>
          <a:xfrm>
            <a:off x="1163783" y="1739469"/>
            <a:ext cx="6936609" cy="3226613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6"/>
          <p:cNvSpPr/>
          <p:nvPr/>
        </p:nvSpPr>
        <p:spPr>
          <a:xfrm>
            <a:off x="1" y="0"/>
            <a:ext cx="516300" cy="523500"/>
          </a:xfrm>
          <a:prstGeom prst="roundRect">
            <a:avLst>
              <a:gd fmla="val 6" name="adj"/>
            </a:avLst>
          </a:prstGeom>
          <a:blipFill rotWithShape="1">
            <a:blip r:embed="rId4">
              <a:alphaModFix/>
            </a:blip>
            <a:stretch>
              <a:fillRect b="-882607" l="0" r="-1671480" t="0"/>
            </a:stretch>
          </a:blipFill>
          <a:ln cap="flat" cmpd="sng" w="9525">
            <a:solidFill>
              <a:srgbClr val="80808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1900" lIns="103875" spcFirstLastPara="1" rIns="103875" wrap="square" tIns="519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6"/>
          <p:cNvSpPr/>
          <p:nvPr/>
        </p:nvSpPr>
        <p:spPr>
          <a:xfrm>
            <a:off x="8633862" y="4599672"/>
            <a:ext cx="510000" cy="543900"/>
          </a:xfrm>
          <a:prstGeom prst="roundRect">
            <a:avLst>
              <a:gd fmla="val 6" name="adj"/>
            </a:avLst>
          </a:prstGeom>
          <a:blipFill rotWithShape="1">
            <a:blip r:embed="rId4">
              <a:alphaModFix/>
            </a:blip>
            <a:stretch>
              <a:fillRect b="0" l="0" r="-1692435" t="-845716"/>
            </a:stretch>
          </a:blipFill>
          <a:ln cap="flat" cmpd="sng" w="9525">
            <a:solidFill>
              <a:srgbClr val="80808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1900" lIns="103875" spcFirstLastPara="1" rIns="103875" wrap="square" tIns="519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6"/>
          <p:cNvSpPr txBox="1"/>
          <p:nvPr>
            <p:ph idx="12" type="sldNum"/>
          </p:nvPr>
        </p:nvSpPr>
        <p:spPr>
          <a:xfrm>
            <a:off x="8745755" y="4702293"/>
            <a:ext cx="246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25" lIns="77900" spcFirstLastPara="1" rIns="77900" wrap="square" tIns="389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>
                <a:solidFill>
                  <a:srgbClr val="D2504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>
              <a:solidFill>
                <a:srgbClr val="D2504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"/>
          <p:cNvSpPr txBox="1"/>
          <p:nvPr/>
        </p:nvSpPr>
        <p:spPr>
          <a:xfrm>
            <a:off x="539553" y="195486"/>
            <a:ext cx="8136904" cy="1232849"/>
          </a:xfrm>
          <a:prstGeom prst="rect">
            <a:avLst/>
          </a:prstGeom>
          <a:noFill/>
          <a:ln>
            <a:noFill/>
          </a:ln>
        </p:spPr>
        <p:txBody>
          <a:bodyPr anchorCtr="0" anchor="t" bIns="38950" lIns="77925" spcFirstLastPara="1" rIns="77925" wrap="square" tIns="3895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500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     </a:t>
            </a:r>
            <a:r>
              <a:rPr lang="ru-RU" sz="1500">
                <a:solidFill>
                  <a:srgbClr val="538CD5"/>
                </a:solidFill>
                <a:latin typeface="Calibri"/>
                <a:ea typeface="Calibri"/>
                <a:cs typeface="Calibri"/>
                <a:sym typeface="Calibri"/>
              </a:rPr>
              <a:t>Деятельностные «Пространства» </a:t>
            </a:r>
            <a:r>
              <a:rPr lang="ru-RU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 в нашем понимании, это целостная система, включающая  как внутренние процессы определенной деятельности, направленной на решение задач, так и взаимодействие участника деятельности со средой, динамически изменяющейся во время деятельности и коммуникации в заданной функциональной зоне. Они могут быть как онлайн , так и оффлайн.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7"/>
          <p:cNvSpPr/>
          <p:nvPr/>
        </p:nvSpPr>
        <p:spPr>
          <a:xfrm>
            <a:off x="1" y="0"/>
            <a:ext cx="516300" cy="523500"/>
          </a:xfrm>
          <a:prstGeom prst="roundRect">
            <a:avLst>
              <a:gd fmla="val 6" name="adj"/>
            </a:avLst>
          </a:prstGeom>
          <a:blipFill rotWithShape="1">
            <a:blip r:embed="rId3">
              <a:alphaModFix/>
            </a:blip>
            <a:stretch>
              <a:fillRect b="-882607" l="0" r="-1671480" t="0"/>
            </a:stretch>
          </a:blipFill>
          <a:ln cap="flat" cmpd="sng" w="9525">
            <a:solidFill>
              <a:srgbClr val="80808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1900" lIns="103875" spcFirstLastPara="1" rIns="103875" wrap="square" tIns="519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7"/>
          <p:cNvSpPr/>
          <p:nvPr/>
        </p:nvSpPr>
        <p:spPr>
          <a:xfrm>
            <a:off x="8633862" y="4599672"/>
            <a:ext cx="510000" cy="543900"/>
          </a:xfrm>
          <a:prstGeom prst="roundRect">
            <a:avLst>
              <a:gd fmla="val 6" name="adj"/>
            </a:avLst>
          </a:prstGeom>
          <a:blipFill rotWithShape="1">
            <a:blip r:embed="rId3">
              <a:alphaModFix/>
            </a:blip>
            <a:stretch>
              <a:fillRect b="0" l="0" r="-1692435" t="-845716"/>
            </a:stretch>
          </a:blipFill>
          <a:ln cap="flat" cmpd="sng" w="9525">
            <a:solidFill>
              <a:srgbClr val="80808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1900" lIns="103875" spcFirstLastPara="1" rIns="103875" wrap="square" tIns="519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7"/>
          <p:cNvSpPr txBox="1"/>
          <p:nvPr>
            <p:ph idx="12" type="sldNum"/>
          </p:nvPr>
        </p:nvSpPr>
        <p:spPr>
          <a:xfrm>
            <a:off x="8745755" y="4702293"/>
            <a:ext cx="246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25" lIns="77900" spcFirstLastPara="1" rIns="77900" wrap="square" tIns="389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>
                <a:solidFill>
                  <a:srgbClr val="D2504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>
              <a:solidFill>
                <a:srgbClr val="D2504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80" name="Google Shape;180;p7"/>
          <p:cNvGrpSpPr/>
          <p:nvPr/>
        </p:nvGrpSpPr>
        <p:grpSpPr>
          <a:xfrm>
            <a:off x="2318400" y="1472900"/>
            <a:ext cx="3834300" cy="3471600"/>
            <a:chOff x="1562824" y="142662"/>
            <a:chExt cx="3834300" cy="3471600"/>
          </a:xfrm>
        </p:grpSpPr>
        <p:sp>
          <p:nvSpPr>
            <p:cNvPr id="181" name="Google Shape;181;p7"/>
            <p:cNvSpPr/>
            <p:nvPr/>
          </p:nvSpPr>
          <p:spPr>
            <a:xfrm>
              <a:off x="1562824" y="142662"/>
              <a:ext cx="3834300" cy="3471600"/>
            </a:xfrm>
            <a:prstGeom prst="diamond">
              <a:avLst/>
            </a:prstGeom>
            <a:solidFill>
              <a:srgbClr val="CFD7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" name="Google Shape;182;p7"/>
            <p:cNvSpPr/>
            <p:nvPr/>
          </p:nvSpPr>
          <p:spPr>
            <a:xfrm>
              <a:off x="1927105" y="364270"/>
              <a:ext cx="1495500" cy="1495500"/>
            </a:xfrm>
            <a:prstGeom prst="roundRect">
              <a:avLst>
                <a:gd fmla="val 16667" name="adj"/>
              </a:avLst>
            </a:prstGeom>
            <a:solidFill>
              <a:srgbClr val="92CCDC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Google Shape;183;p7"/>
            <p:cNvSpPr txBox="1"/>
            <p:nvPr/>
          </p:nvSpPr>
          <p:spPr>
            <a:xfrm>
              <a:off x="2000106" y="437271"/>
              <a:ext cx="1349400" cy="1349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900" lIns="41900" spcFirstLastPara="1" rIns="41900" wrap="square" tIns="419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-RU" sz="1100">
                  <a:solidFill>
                    <a:srgbClr val="17365D"/>
                  </a:solidFill>
                  <a:latin typeface="Calibri"/>
                  <a:ea typeface="Calibri"/>
                  <a:cs typeface="Calibri"/>
                  <a:sym typeface="Calibri"/>
                </a:rPr>
                <a:t>Пространство проектов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None/>
              </a:pPr>
              <a:r>
                <a:rPr lang="ru-RU" sz="1100">
                  <a:solidFill>
                    <a:srgbClr val="17365D"/>
                  </a:solidFill>
                  <a:latin typeface="Calibri"/>
                  <a:ea typeface="Calibri"/>
                  <a:cs typeface="Calibri"/>
                  <a:sym typeface="Calibri"/>
                </a:rPr>
                <a:t>Преобразовательная  проектная деятельность</a:t>
              </a:r>
              <a:endParaRPr sz="1100">
                <a:solidFill>
                  <a:srgbClr val="17365D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4" name="Google Shape;184;p7"/>
            <p:cNvSpPr/>
            <p:nvPr/>
          </p:nvSpPr>
          <p:spPr>
            <a:xfrm>
              <a:off x="3537564" y="364270"/>
              <a:ext cx="1495500" cy="1495500"/>
            </a:xfrm>
            <a:prstGeom prst="roundRect">
              <a:avLst>
                <a:gd fmla="val 16667" name="adj"/>
              </a:avLst>
            </a:prstGeom>
            <a:solidFill>
              <a:srgbClr val="92CCDC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" name="Google Shape;185;p7"/>
            <p:cNvSpPr txBox="1"/>
            <p:nvPr/>
          </p:nvSpPr>
          <p:spPr>
            <a:xfrm>
              <a:off x="3610565" y="437271"/>
              <a:ext cx="1349400" cy="1349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900" lIns="41900" spcFirstLastPara="1" rIns="41900" wrap="square" tIns="419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-RU" sz="1100">
                  <a:solidFill>
                    <a:srgbClr val="17365D"/>
                  </a:solidFill>
                  <a:latin typeface="Calibri"/>
                  <a:ea typeface="Calibri"/>
                  <a:cs typeface="Calibri"/>
                  <a:sym typeface="Calibri"/>
                </a:rPr>
                <a:t>Пространство коммуникации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None/>
              </a:pPr>
              <a:r>
                <a:rPr lang="ru-RU" sz="1100">
                  <a:solidFill>
                    <a:srgbClr val="17365D"/>
                  </a:solidFill>
                  <a:latin typeface="Calibri"/>
                  <a:ea typeface="Calibri"/>
                  <a:cs typeface="Calibri"/>
                  <a:sym typeface="Calibri"/>
                </a:rPr>
                <a:t>Проектная   социальная деятельность</a:t>
              </a:r>
              <a:endParaRPr sz="1100">
                <a:solidFill>
                  <a:srgbClr val="17365D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6" name="Google Shape;186;p7"/>
            <p:cNvSpPr/>
            <p:nvPr/>
          </p:nvSpPr>
          <p:spPr>
            <a:xfrm>
              <a:off x="1927105" y="1974729"/>
              <a:ext cx="1495500" cy="1495500"/>
            </a:xfrm>
            <a:prstGeom prst="roundRect">
              <a:avLst>
                <a:gd fmla="val 16667" name="adj"/>
              </a:avLst>
            </a:prstGeom>
            <a:solidFill>
              <a:srgbClr val="92CCDC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" name="Google Shape;187;p7"/>
            <p:cNvSpPr txBox="1"/>
            <p:nvPr/>
          </p:nvSpPr>
          <p:spPr>
            <a:xfrm>
              <a:off x="2000106" y="2047730"/>
              <a:ext cx="1349400" cy="1349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900" lIns="41900" spcFirstLastPara="1" rIns="41900" wrap="square" tIns="419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-RU" sz="1100">
                  <a:solidFill>
                    <a:srgbClr val="17365D"/>
                  </a:solidFill>
                  <a:latin typeface="Calibri"/>
                  <a:ea typeface="Calibri"/>
                  <a:cs typeface="Calibri"/>
                  <a:sym typeface="Calibri"/>
                </a:rPr>
                <a:t>Пространство игры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None/>
              </a:pPr>
              <a:r>
                <a:rPr lang="ru-RU" sz="1100">
                  <a:solidFill>
                    <a:srgbClr val="17365D"/>
                  </a:solidFill>
                  <a:latin typeface="Calibri"/>
                  <a:ea typeface="Calibri"/>
                  <a:cs typeface="Calibri"/>
                  <a:sym typeface="Calibri"/>
                </a:rPr>
                <a:t>Проектная – игровая деятельность </a:t>
              </a:r>
              <a:endParaRPr sz="1100">
                <a:solidFill>
                  <a:srgbClr val="17365D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8" name="Google Shape;188;p7"/>
            <p:cNvSpPr/>
            <p:nvPr/>
          </p:nvSpPr>
          <p:spPr>
            <a:xfrm>
              <a:off x="3537564" y="1974729"/>
              <a:ext cx="1495500" cy="1495500"/>
            </a:xfrm>
            <a:prstGeom prst="roundRect">
              <a:avLst>
                <a:gd fmla="val 16667" name="adj"/>
              </a:avLst>
            </a:prstGeom>
            <a:solidFill>
              <a:srgbClr val="92CCDC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9" name="Google Shape;189;p7"/>
            <p:cNvSpPr txBox="1"/>
            <p:nvPr/>
          </p:nvSpPr>
          <p:spPr>
            <a:xfrm>
              <a:off x="3610565" y="2047730"/>
              <a:ext cx="1349400" cy="1349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1900" lIns="41900" spcFirstLastPara="1" rIns="41900" wrap="square" tIns="419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-RU" sz="1100">
                  <a:solidFill>
                    <a:srgbClr val="17365D"/>
                  </a:solidFill>
                  <a:latin typeface="Calibri"/>
                  <a:ea typeface="Calibri"/>
                  <a:cs typeface="Calibri"/>
                  <a:sym typeface="Calibri"/>
                </a:rPr>
                <a:t>Пространство творчества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None/>
              </a:pPr>
              <a:r>
                <a:rPr lang="ru-RU" sz="1100">
                  <a:solidFill>
                    <a:srgbClr val="17365D"/>
                  </a:solidFill>
                  <a:latin typeface="Calibri"/>
                  <a:ea typeface="Calibri"/>
                  <a:cs typeface="Calibri"/>
                  <a:sym typeface="Calibri"/>
                </a:rPr>
                <a:t>Проектная ценностно-</a:t>
              </a:r>
              <a:br>
                <a:rPr lang="ru-RU" sz="1100">
                  <a:solidFill>
                    <a:srgbClr val="17365D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r>
                <a:rPr lang="ru-RU" sz="1100">
                  <a:solidFill>
                    <a:srgbClr val="17365D"/>
                  </a:solidFill>
                  <a:latin typeface="Calibri"/>
                  <a:ea typeface="Calibri"/>
                  <a:cs typeface="Calibri"/>
                  <a:sym typeface="Calibri"/>
                </a:rPr>
                <a:t>ориентированная деятельность </a:t>
              </a:r>
              <a:endParaRPr sz="1100">
                <a:solidFill>
                  <a:srgbClr val="17365D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" name="Google Shape;194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4138" y="141480"/>
            <a:ext cx="916765" cy="1005576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8"/>
          <p:cNvSpPr/>
          <p:nvPr/>
        </p:nvSpPr>
        <p:spPr>
          <a:xfrm>
            <a:off x="2011224" y="141481"/>
            <a:ext cx="6025394" cy="810090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8950" lIns="77925" spcFirstLastPara="1" rIns="77925" wrap="square" tIns="389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Формирование запроса происходит  благодаря  поиску субъективного видения метасюжета, через осознанную практику погружения </a:t>
            </a:r>
            <a:endParaRPr sz="15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8"/>
          <p:cNvSpPr/>
          <p:nvPr/>
        </p:nvSpPr>
        <p:spPr>
          <a:xfrm>
            <a:off x="3648109" y="959315"/>
            <a:ext cx="2831146" cy="1507022"/>
          </a:xfrm>
          <a:prstGeom prst="flowChartDecision">
            <a:avLst/>
          </a:prstGeom>
          <a:solidFill>
            <a:schemeClr val="l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8950" lIns="77925" spcFirstLastPara="1" rIns="77925" wrap="square" tIns="389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Групповая рефлексия и обсуждение метасюжета </a:t>
            </a:r>
            <a:endParaRPr/>
          </a:p>
        </p:txBody>
      </p:sp>
      <p:sp>
        <p:nvSpPr>
          <p:cNvPr id="197" name="Google Shape;197;p8"/>
          <p:cNvSpPr txBox="1"/>
          <p:nvPr/>
        </p:nvSpPr>
        <p:spPr>
          <a:xfrm>
            <a:off x="1309397" y="1437626"/>
            <a:ext cx="1996319" cy="509574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8950" lIns="77925" spcFirstLastPara="1" rIns="77925" wrap="square" tIns="3895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Формирование  пула проектных задач </a:t>
            </a:r>
            <a:endParaRPr/>
          </a:p>
        </p:txBody>
      </p:sp>
      <p:sp>
        <p:nvSpPr>
          <p:cNvPr id="198" name="Google Shape;198;p8"/>
          <p:cNvSpPr txBox="1"/>
          <p:nvPr/>
        </p:nvSpPr>
        <p:spPr>
          <a:xfrm>
            <a:off x="4055570" y="2566979"/>
            <a:ext cx="2016224" cy="509574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8950" lIns="77925" spcFirstLastPara="1" rIns="77925" wrap="square" tIns="3895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Выбор пространства и вида деятельности</a:t>
            </a:r>
            <a:endParaRPr/>
          </a:p>
        </p:txBody>
      </p:sp>
      <p:sp>
        <p:nvSpPr>
          <p:cNvPr id="199" name="Google Shape;199;p8"/>
          <p:cNvSpPr txBox="1"/>
          <p:nvPr/>
        </p:nvSpPr>
        <p:spPr>
          <a:xfrm>
            <a:off x="6827382" y="1401203"/>
            <a:ext cx="2051334" cy="509574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8950" lIns="77925" spcFirstLastPara="1" rIns="77925" wrap="square" tIns="3895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Выбор индивидуальной или командной работы</a:t>
            </a:r>
            <a:endParaRPr/>
          </a:p>
        </p:txBody>
      </p:sp>
      <p:cxnSp>
        <p:nvCxnSpPr>
          <p:cNvPr id="200" name="Google Shape;200;p8"/>
          <p:cNvCxnSpPr/>
          <p:nvPr/>
        </p:nvCxnSpPr>
        <p:spPr>
          <a:xfrm flipH="1">
            <a:off x="2058556" y="2823464"/>
            <a:ext cx="1997014" cy="401387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201" name="Google Shape;201;p8"/>
          <p:cNvCxnSpPr/>
          <p:nvPr/>
        </p:nvCxnSpPr>
        <p:spPr>
          <a:xfrm flipH="1">
            <a:off x="4068923" y="3004366"/>
            <a:ext cx="600418" cy="38744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202" name="Google Shape;202;p8"/>
          <p:cNvCxnSpPr/>
          <p:nvPr/>
        </p:nvCxnSpPr>
        <p:spPr>
          <a:xfrm>
            <a:off x="5637147" y="2989217"/>
            <a:ext cx="0" cy="402589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203" name="Google Shape;203;p8"/>
          <p:cNvCxnSpPr/>
          <p:nvPr/>
        </p:nvCxnSpPr>
        <p:spPr>
          <a:xfrm>
            <a:off x="6071796" y="2786269"/>
            <a:ext cx="855103" cy="341348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204" name="Google Shape;204;p8"/>
          <p:cNvSpPr txBox="1"/>
          <p:nvPr/>
        </p:nvSpPr>
        <p:spPr>
          <a:xfrm>
            <a:off x="2829035" y="3423245"/>
            <a:ext cx="1638151" cy="509574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8950" lIns="77925" spcFirstLastPara="1" rIns="77925" wrap="square" tIns="3895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Пространство проектов</a:t>
            </a:r>
            <a:endParaRPr/>
          </a:p>
        </p:txBody>
      </p:sp>
      <p:sp>
        <p:nvSpPr>
          <p:cNvPr id="205" name="Google Shape;205;p8"/>
          <p:cNvSpPr txBox="1"/>
          <p:nvPr/>
        </p:nvSpPr>
        <p:spPr>
          <a:xfrm>
            <a:off x="4821269" y="3414063"/>
            <a:ext cx="1584176" cy="509574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8950" lIns="77925" spcFirstLastPara="1" rIns="77925" wrap="square" tIns="3895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Пространство игры</a:t>
            </a:r>
            <a:endParaRPr/>
          </a:p>
        </p:txBody>
      </p:sp>
      <p:sp>
        <p:nvSpPr>
          <p:cNvPr id="206" name="Google Shape;206;p8"/>
          <p:cNvSpPr txBox="1"/>
          <p:nvPr/>
        </p:nvSpPr>
        <p:spPr>
          <a:xfrm>
            <a:off x="6805040" y="3185790"/>
            <a:ext cx="2051333" cy="509574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8950" lIns="77925" spcFirstLastPara="1" rIns="77925" wrap="square" tIns="3895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Пространство коммуникации</a:t>
            </a:r>
            <a:endParaRPr/>
          </a:p>
        </p:txBody>
      </p:sp>
      <p:sp>
        <p:nvSpPr>
          <p:cNvPr id="207" name="Google Shape;207;p8"/>
          <p:cNvSpPr txBox="1"/>
          <p:nvPr/>
        </p:nvSpPr>
        <p:spPr>
          <a:xfrm>
            <a:off x="853918" y="3252764"/>
            <a:ext cx="1631658" cy="509574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8950" lIns="77925" spcFirstLastPara="1" rIns="77925" wrap="square" tIns="3895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Пространство творчества</a:t>
            </a:r>
            <a:endParaRPr/>
          </a:p>
        </p:txBody>
      </p:sp>
      <p:sp>
        <p:nvSpPr>
          <p:cNvPr id="208" name="Google Shape;208;p8"/>
          <p:cNvSpPr/>
          <p:nvPr/>
        </p:nvSpPr>
        <p:spPr>
          <a:xfrm>
            <a:off x="3509921" y="4194716"/>
            <a:ext cx="2862509" cy="542379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8950" lIns="77925" spcFirstLastPara="1" rIns="77925" wrap="square" tIns="389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Фестиваль идей и результатов деятельности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9" name="Google Shape;209;p8"/>
          <p:cNvCxnSpPr/>
          <p:nvPr/>
        </p:nvCxnSpPr>
        <p:spPr>
          <a:xfrm>
            <a:off x="2166954" y="3721229"/>
            <a:ext cx="1324746" cy="561493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210" name="Google Shape;210;p8"/>
          <p:cNvCxnSpPr/>
          <p:nvPr/>
        </p:nvCxnSpPr>
        <p:spPr>
          <a:xfrm flipH="1">
            <a:off x="6372429" y="3633352"/>
            <a:ext cx="768250" cy="64937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211" name="Google Shape;211;p8"/>
          <p:cNvCxnSpPr/>
          <p:nvPr/>
        </p:nvCxnSpPr>
        <p:spPr>
          <a:xfrm>
            <a:off x="3934555" y="3852643"/>
            <a:ext cx="287054" cy="296675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212" name="Google Shape;212;p8"/>
          <p:cNvCxnSpPr>
            <a:stCxn id="205" idx="2"/>
          </p:cNvCxnSpPr>
          <p:nvPr/>
        </p:nvCxnSpPr>
        <p:spPr>
          <a:xfrm flipH="1">
            <a:off x="5431557" y="3923637"/>
            <a:ext cx="181800" cy="30240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med" w="med" type="stealth"/>
          </a:ln>
        </p:spPr>
      </p:cxnSp>
      <p:sp>
        <p:nvSpPr>
          <p:cNvPr id="213" name="Google Shape;213;p8"/>
          <p:cNvSpPr txBox="1"/>
          <p:nvPr/>
        </p:nvSpPr>
        <p:spPr>
          <a:xfrm>
            <a:off x="3648265" y="4746009"/>
            <a:ext cx="2757180" cy="309519"/>
          </a:xfrm>
          <a:prstGeom prst="rect">
            <a:avLst/>
          </a:prstGeom>
          <a:noFill/>
          <a:ln>
            <a:noFill/>
          </a:ln>
        </p:spPr>
        <p:txBody>
          <a:bodyPr anchorCtr="0" anchor="t" bIns="38950" lIns="77925" spcFirstLastPara="1" rIns="77925" wrap="square" tIns="3895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Внешняя Рефлексия 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p8"/>
          <p:cNvSpPr/>
          <p:nvPr/>
        </p:nvSpPr>
        <p:spPr>
          <a:xfrm rot="10800000">
            <a:off x="2485578" y="4375345"/>
            <a:ext cx="864095" cy="251417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DAE5F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8950" lIns="77925" spcFirstLastPara="1" rIns="77925" wrap="square" tIns="389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8"/>
          <p:cNvSpPr txBox="1"/>
          <p:nvPr/>
        </p:nvSpPr>
        <p:spPr>
          <a:xfrm>
            <a:off x="331825" y="4194717"/>
            <a:ext cx="1975731" cy="725018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8950" lIns="77925" spcFirstLastPara="1" rIns="77925" wrap="square" tIns="3895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Формирование индивидуального портфеля проектов</a:t>
            </a:r>
            <a:endParaRPr/>
          </a:p>
        </p:txBody>
      </p:sp>
      <p:sp>
        <p:nvSpPr>
          <p:cNvPr id="216" name="Google Shape;216;p8"/>
          <p:cNvSpPr/>
          <p:nvPr/>
        </p:nvSpPr>
        <p:spPr>
          <a:xfrm>
            <a:off x="6430807" y="4375345"/>
            <a:ext cx="930614" cy="251417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DAE5F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8950" lIns="77925" spcFirstLastPara="1" rIns="77925" wrap="square" tIns="3895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8"/>
          <p:cNvSpPr txBox="1"/>
          <p:nvPr/>
        </p:nvSpPr>
        <p:spPr>
          <a:xfrm>
            <a:off x="7505278" y="3966125"/>
            <a:ext cx="980100" cy="9408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38950" lIns="77925" spcFirstLastPara="1" rIns="77925" wrap="square" tIns="3895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Участие в городских конкурсах проектов. </a:t>
            </a:r>
            <a:endParaRPr/>
          </a:p>
        </p:txBody>
      </p:sp>
      <p:cxnSp>
        <p:nvCxnSpPr>
          <p:cNvPr id="218" name="Google Shape;218;p8"/>
          <p:cNvCxnSpPr/>
          <p:nvPr/>
        </p:nvCxnSpPr>
        <p:spPr>
          <a:xfrm flipH="1" rot="10800000">
            <a:off x="1589800" y="495150"/>
            <a:ext cx="339300" cy="750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med" w="med" type="stealth"/>
          </a:ln>
        </p:spPr>
      </p:cxnSp>
      <p:cxnSp>
        <p:nvCxnSpPr>
          <p:cNvPr id="219" name="Google Shape;219;p8"/>
          <p:cNvCxnSpPr>
            <a:stCxn id="196" idx="3"/>
            <a:endCxn id="199" idx="1"/>
          </p:cNvCxnSpPr>
          <p:nvPr/>
        </p:nvCxnSpPr>
        <p:spPr>
          <a:xfrm flipH="1" rot="10800000">
            <a:off x="6479255" y="1656126"/>
            <a:ext cx="348000" cy="5670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20" name="Google Shape;220;p8"/>
          <p:cNvCxnSpPr>
            <a:endCxn id="196" idx="1"/>
          </p:cNvCxnSpPr>
          <p:nvPr/>
        </p:nvCxnSpPr>
        <p:spPr>
          <a:xfrm>
            <a:off x="3305809" y="1712826"/>
            <a:ext cx="342300" cy="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21" name="Google Shape;221;p8"/>
          <p:cNvCxnSpPr>
            <a:stCxn id="196" idx="2"/>
            <a:endCxn id="198" idx="0"/>
          </p:cNvCxnSpPr>
          <p:nvPr/>
        </p:nvCxnSpPr>
        <p:spPr>
          <a:xfrm>
            <a:off x="5063682" y="2466337"/>
            <a:ext cx="0" cy="10050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2" name="Google Shape;222;p8"/>
          <p:cNvSpPr/>
          <p:nvPr/>
        </p:nvSpPr>
        <p:spPr>
          <a:xfrm>
            <a:off x="1" y="0"/>
            <a:ext cx="516300" cy="523500"/>
          </a:xfrm>
          <a:prstGeom prst="roundRect">
            <a:avLst>
              <a:gd fmla="val 6" name="adj"/>
            </a:avLst>
          </a:prstGeom>
          <a:blipFill rotWithShape="1">
            <a:blip r:embed="rId4">
              <a:alphaModFix/>
            </a:blip>
            <a:stretch>
              <a:fillRect b="-882607" l="0" r="-1671480" t="0"/>
            </a:stretch>
          </a:blipFill>
          <a:ln cap="flat" cmpd="sng" w="9525">
            <a:solidFill>
              <a:srgbClr val="80808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1900" lIns="103875" spcFirstLastPara="1" rIns="103875" wrap="square" tIns="519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" name="Google Shape;223;p8"/>
          <p:cNvSpPr/>
          <p:nvPr/>
        </p:nvSpPr>
        <p:spPr>
          <a:xfrm>
            <a:off x="8633862" y="4599672"/>
            <a:ext cx="510000" cy="543900"/>
          </a:xfrm>
          <a:prstGeom prst="roundRect">
            <a:avLst>
              <a:gd fmla="val 6" name="adj"/>
            </a:avLst>
          </a:prstGeom>
          <a:blipFill rotWithShape="1">
            <a:blip r:embed="rId4">
              <a:alphaModFix/>
            </a:blip>
            <a:stretch>
              <a:fillRect b="0" l="0" r="-1692435" t="-845716"/>
            </a:stretch>
          </a:blipFill>
          <a:ln cap="flat" cmpd="sng" w="9525">
            <a:solidFill>
              <a:srgbClr val="80808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1900" lIns="103875" spcFirstLastPara="1" rIns="103875" wrap="square" tIns="519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p8"/>
          <p:cNvSpPr txBox="1"/>
          <p:nvPr>
            <p:ph idx="12" type="sldNum"/>
          </p:nvPr>
        </p:nvSpPr>
        <p:spPr>
          <a:xfrm>
            <a:off x="8745755" y="4702293"/>
            <a:ext cx="246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25" lIns="77900" spcFirstLastPara="1" rIns="77900" wrap="square" tIns="389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>
                <a:solidFill>
                  <a:srgbClr val="D2504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>
              <a:solidFill>
                <a:srgbClr val="D2504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9"/>
          <p:cNvSpPr/>
          <p:nvPr/>
        </p:nvSpPr>
        <p:spPr>
          <a:xfrm>
            <a:off x="1" y="0"/>
            <a:ext cx="516154" cy="523374"/>
          </a:xfrm>
          <a:prstGeom prst="roundRect">
            <a:avLst>
              <a:gd fmla="val 6" name="adj"/>
            </a:avLst>
          </a:prstGeom>
          <a:blipFill rotWithShape="1">
            <a:blip r:embed="rId3">
              <a:alphaModFix/>
            </a:blip>
            <a:stretch>
              <a:fillRect b="-882704" l="0" r="-1671480" t="0"/>
            </a:stretch>
          </a:blipFill>
          <a:ln cap="flat" cmpd="sng" w="9525">
            <a:solidFill>
              <a:srgbClr val="80808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1900" lIns="103875" spcFirstLastPara="1" rIns="103875" wrap="square" tIns="519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p9"/>
          <p:cNvSpPr txBox="1"/>
          <p:nvPr>
            <p:ph type="ctrTitle"/>
          </p:nvPr>
        </p:nvSpPr>
        <p:spPr>
          <a:xfrm>
            <a:off x="516156" y="13604"/>
            <a:ext cx="8627844" cy="509771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25" lIns="77900" spcFirstLastPara="1" rIns="77900" wrap="square" tIns="3892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25049"/>
              </a:buClr>
              <a:buSzPts val="3600"/>
              <a:buFont typeface="Calibri"/>
              <a:buNone/>
            </a:pPr>
            <a:r>
              <a:rPr lang="ru-RU" sz="2400">
                <a:solidFill>
                  <a:srgbClr val="E36C09"/>
                </a:solidFill>
              </a:rPr>
              <a:t>Категории смысла в процессе рефлексии и ее результаты</a:t>
            </a:r>
            <a:endParaRPr sz="2400">
              <a:solidFill>
                <a:srgbClr val="E36C09"/>
              </a:solidFill>
            </a:endParaRPr>
          </a:p>
        </p:txBody>
      </p:sp>
      <p:sp>
        <p:nvSpPr>
          <p:cNvPr id="231" name="Google Shape;231;p9"/>
          <p:cNvSpPr/>
          <p:nvPr/>
        </p:nvSpPr>
        <p:spPr>
          <a:xfrm>
            <a:off x="8633862" y="4599672"/>
            <a:ext cx="510138" cy="543828"/>
          </a:xfrm>
          <a:prstGeom prst="roundRect">
            <a:avLst>
              <a:gd fmla="val 6" name="adj"/>
            </a:avLst>
          </a:prstGeom>
          <a:blipFill rotWithShape="1">
            <a:blip r:embed="rId3">
              <a:alphaModFix/>
            </a:blip>
            <a:stretch>
              <a:fillRect b="0" l="0" r="-1692435" t="-845716"/>
            </a:stretch>
          </a:blipFill>
          <a:ln cap="flat" cmpd="sng" w="9525">
            <a:solidFill>
              <a:srgbClr val="80808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51900" lIns="103875" spcFirstLastPara="1" rIns="103875" wrap="square" tIns="519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9"/>
          <p:cNvSpPr txBox="1"/>
          <p:nvPr>
            <p:ph idx="12" type="sldNum"/>
          </p:nvPr>
        </p:nvSpPr>
        <p:spPr>
          <a:xfrm>
            <a:off x="8745755" y="4702293"/>
            <a:ext cx="246046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8925" lIns="77900" spcFirstLastPara="1" rIns="77900" wrap="square" tIns="389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>
                <a:solidFill>
                  <a:srgbClr val="D2504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>
              <a:solidFill>
                <a:srgbClr val="D2504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33" name="Google Shape;233;p9"/>
          <p:cNvCxnSpPr/>
          <p:nvPr/>
        </p:nvCxnSpPr>
        <p:spPr>
          <a:xfrm>
            <a:off x="440356" y="512545"/>
            <a:ext cx="8703643" cy="0"/>
          </a:xfrm>
          <a:prstGeom prst="straightConnector1">
            <a:avLst/>
          </a:prstGeom>
          <a:noFill/>
          <a:ln cap="flat" cmpd="sng" w="38100">
            <a:solidFill>
              <a:srgbClr val="4A5A9C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34" name="Google Shape;234;p9"/>
          <p:cNvCxnSpPr/>
          <p:nvPr/>
        </p:nvCxnSpPr>
        <p:spPr>
          <a:xfrm>
            <a:off x="1" y="4599672"/>
            <a:ext cx="8703643" cy="0"/>
          </a:xfrm>
          <a:prstGeom prst="straightConnector1">
            <a:avLst/>
          </a:prstGeom>
          <a:noFill/>
          <a:ln cap="flat" cmpd="sng" w="9525">
            <a:solidFill>
              <a:srgbClr val="4A5A9C"/>
            </a:solidFill>
            <a:prstDash val="solid"/>
            <a:miter lim="800000"/>
            <a:headEnd len="sm" w="sm" type="none"/>
            <a:tailEnd len="sm" w="sm" type="none"/>
          </a:ln>
        </p:spPr>
      </p:cxnSp>
      <p:grpSp>
        <p:nvGrpSpPr>
          <p:cNvPr id="235" name="Google Shape;235;p9"/>
          <p:cNvGrpSpPr/>
          <p:nvPr/>
        </p:nvGrpSpPr>
        <p:grpSpPr>
          <a:xfrm>
            <a:off x="440356" y="541734"/>
            <a:ext cx="8020075" cy="4060031"/>
            <a:chOff x="0" y="1984"/>
            <a:chExt cx="8020075" cy="4060031"/>
          </a:xfrm>
        </p:grpSpPr>
        <p:sp>
          <p:nvSpPr>
            <p:cNvPr id="236" name="Google Shape;236;p9"/>
            <p:cNvSpPr/>
            <p:nvPr/>
          </p:nvSpPr>
          <p:spPr>
            <a:xfrm rot="5400000">
              <a:off x="4929776" y="-1909596"/>
              <a:ext cx="1047750" cy="5132848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CFD7E7">
                <a:alpha val="89803"/>
              </a:srgbClr>
            </a:solidFill>
            <a:ln cap="flat" cmpd="sng" w="25400">
              <a:solidFill>
                <a:srgbClr val="CFD7E7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7" name="Google Shape;237;p9"/>
            <p:cNvSpPr txBox="1"/>
            <p:nvPr/>
          </p:nvSpPr>
          <p:spPr>
            <a:xfrm>
              <a:off x="2887228" y="184099"/>
              <a:ext cx="5081701" cy="945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950" lIns="41900" spcFirstLastPara="1" rIns="41900" wrap="square" tIns="20950">
              <a:noAutofit/>
            </a:bodyPr>
            <a:lstStyle/>
            <a:p>
              <a:pPr indent="-69850" lvl="1" marL="571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Char char="•"/>
              </a:pPr>
              <a:r>
                <a:rPr b="0" i="0" lang="ru-RU" sz="1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Осознание своих возможностей и амбиций по проектированию в данной метатеме</a:t>
              </a:r>
              <a:endPara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69850" lvl="1" marL="57150" marR="0" rtl="0" algn="l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Char char="•"/>
              </a:pPr>
              <a:r>
                <a:rPr b="0" i="0" lang="ru-RU" sz="1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Формирование субъективных смысловых единиц по теме</a:t>
              </a:r>
              <a:endPara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69850" lvl="1" marL="57150" marR="0" rtl="0" algn="l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Char char="•"/>
              </a:pPr>
              <a:r>
                <a:rPr b="0" i="0" lang="ru-RU" sz="1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Понимание  для чего нужна эта тема лично мне и как я могу раскрыть  в ней свои способности</a:t>
              </a:r>
              <a:endPara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8" name="Google Shape;238;p9"/>
            <p:cNvSpPr/>
            <p:nvPr/>
          </p:nvSpPr>
          <p:spPr>
            <a:xfrm>
              <a:off x="0" y="1984"/>
              <a:ext cx="2887227" cy="1309687"/>
            </a:xfrm>
            <a:prstGeom prst="roundRect">
              <a:avLst>
                <a:gd fmla="val 16667" name="adj"/>
              </a:avLst>
            </a:prstGeom>
            <a:solidFill>
              <a:srgbClr val="DDD9C3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9" name="Google Shape;239;p9"/>
            <p:cNvSpPr txBox="1"/>
            <p:nvPr/>
          </p:nvSpPr>
          <p:spPr>
            <a:xfrm>
              <a:off x="63934" y="65918"/>
              <a:ext cx="2759359" cy="118181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375" lIns="64750" spcFirstLastPara="1" rIns="64750" wrap="square" tIns="323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7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Индивидуальная рефлексия после погружения </a:t>
              </a:r>
              <a:br>
                <a:rPr lang="ru-RU" sz="17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r>
                <a:rPr lang="ru-RU" sz="17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в «метасюжет»</a:t>
              </a:r>
              <a:endParaRPr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0" name="Google Shape;240;p9"/>
            <p:cNvSpPr/>
            <p:nvPr/>
          </p:nvSpPr>
          <p:spPr>
            <a:xfrm rot="5400000">
              <a:off x="4929776" y="-534424"/>
              <a:ext cx="1047750" cy="5132848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CFD7E7">
                <a:alpha val="89803"/>
              </a:srgbClr>
            </a:solidFill>
            <a:ln cap="flat" cmpd="sng" w="25400">
              <a:solidFill>
                <a:srgbClr val="CFD7E7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1" name="Google Shape;241;p9"/>
            <p:cNvSpPr txBox="1"/>
            <p:nvPr/>
          </p:nvSpPr>
          <p:spPr>
            <a:xfrm>
              <a:off x="2887228" y="1559271"/>
              <a:ext cx="5081701" cy="945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950" lIns="41900" spcFirstLastPara="1" rIns="41900" wrap="square" tIns="20950">
              <a:noAutofit/>
            </a:bodyPr>
            <a:lstStyle/>
            <a:p>
              <a:pPr indent="-69850" lvl="1" marL="571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Char char="•"/>
              </a:pPr>
              <a:r>
                <a:rPr b="0" i="0" lang="ru-RU" sz="1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Понимание своей роли в команде</a:t>
              </a:r>
              <a:endPara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69850" lvl="1" marL="57150" marR="0" rtl="0" algn="l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Char char="•"/>
              </a:pPr>
              <a:r>
                <a:rPr b="0" i="0" lang="ru-RU" sz="1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Понимание роли  других членов команды</a:t>
              </a:r>
              <a:endPara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69850" lvl="1" marL="57150" marR="0" rtl="0" algn="l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Char char="•"/>
              </a:pPr>
              <a:r>
                <a:rPr b="0" i="0" lang="ru-RU" sz="1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Понимание эмоциональных реакций своих и других</a:t>
              </a:r>
              <a:endPara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69850" lvl="1" marL="57150" marR="0" rtl="0" algn="l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Char char="•"/>
              </a:pPr>
              <a:r>
                <a:rPr b="0" i="0" lang="ru-RU" sz="1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Формирование смысловой картины групповой деятельности по данной теме.</a:t>
              </a:r>
              <a:endPara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1" marL="57150" marR="0" rtl="0" algn="l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None/>
              </a:pPr>
              <a:r>
                <a:t/>
              </a:r>
              <a:endPara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2" name="Google Shape;242;p9"/>
            <p:cNvSpPr/>
            <p:nvPr/>
          </p:nvSpPr>
          <p:spPr>
            <a:xfrm>
              <a:off x="0" y="1377156"/>
              <a:ext cx="2887227" cy="1309687"/>
            </a:xfrm>
            <a:prstGeom prst="roundRect">
              <a:avLst>
                <a:gd fmla="val 16667" name="adj"/>
              </a:avLst>
            </a:prstGeom>
            <a:solidFill>
              <a:srgbClr val="DDD9C3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" name="Google Shape;243;p9"/>
            <p:cNvSpPr txBox="1"/>
            <p:nvPr/>
          </p:nvSpPr>
          <p:spPr>
            <a:xfrm>
              <a:off x="63934" y="1441090"/>
              <a:ext cx="2759359" cy="118181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375" lIns="64750" spcFirstLastPara="1" rIns="64750" wrap="square" tIns="323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7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Групповая рефлексия после совместной деятельности </a:t>
              </a:r>
              <a:br>
                <a:rPr lang="ru-RU" sz="17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r>
                <a:rPr lang="ru-RU" sz="17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в одном пространстве</a:t>
              </a:r>
              <a:endParaRPr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4" name="Google Shape;244;p9"/>
            <p:cNvSpPr/>
            <p:nvPr/>
          </p:nvSpPr>
          <p:spPr>
            <a:xfrm rot="5400000">
              <a:off x="4929776" y="840747"/>
              <a:ext cx="1047750" cy="5132848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CFD7E7">
                <a:alpha val="89803"/>
              </a:srgbClr>
            </a:solidFill>
            <a:ln cap="flat" cmpd="sng" w="25400">
              <a:solidFill>
                <a:srgbClr val="CFD7E7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5" name="Google Shape;245;p9"/>
            <p:cNvSpPr txBox="1"/>
            <p:nvPr/>
          </p:nvSpPr>
          <p:spPr>
            <a:xfrm>
              <a:off x="2887228" y="2934443"/>
              <a:ext cx="5081701" cy="9454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950" lIns="41900" spcFirstLastPara="1" rIns="41900" wrap="square" tIns="20950">
              <a:noAutofit/>
            </a:bodyPr>
            <a:lstStyle/>
            <a:p>
              <a:pPr indent="-69850" lvl="1" marL="571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Char char="•"/>
              </a:pPr>
              <a:r>
                <a:rPr b="0" i="0" lang="ru-RU" sz="1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Способность донести смысл своей деятельности</a:t>
              </a:r>
              <a:endPara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69850" lvl="1" marL="57150" marR="0" rtl="0" algn="l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Char char="•"/>
              </a:pPr>
              <a:r>
                <a:rPr b="0" i="0" lang="ru-RU" sz="1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Формирование целостной картины метасюжета</a:t>
              </a:r>
              <a:endPara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69850" lvl="1" marL="57150" marR="0" rtl="0" algn="l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Char char="•"/>
              </a:pPr>
              <a:r>
                <a:rPr b="0" i="0" lang="ru-RU" sz="1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Понимание нового опыта и сопоставление его  с первой индивидуальной рефлексией</a:t>
              </a:r>
              <a:endPara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69850" lvl="1" marL="57150" marR="0" rtl="0" algn="l">
                <a:lnSpc>
                  <a:spcPct val="90000"/>
                </a:lnSpc>
                <a:spcBef>
                  <a:spcPts val="165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Char char="•"/>
              </a:pPr>
              <a:r>
                <a:rPr b="0" i="0" lang="ru-RU" sz="1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Смыслопорождение</a:t>
              </a:r>
              <a:endPara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6" name="Google Shape;246;p9"/>
            <p:cNvSpPr/>
            <p:nvPr/>
          </p:nvSpPr>
          <p:spPr>
            <a:xfrm>
              <a:off x="0" y="2752328"/>
              <a:ext cx="2887227" cy="1309687"/>
            </a:xfrm>
            <a:prstGeom prst="roundRect">
              <a:avLst>
                <a:gd fmla="val 16667" name="adj"/>
              </a:avLst>
            </a:prstGeom>
            <a:solidFill>
              <a:srgbClr val="DDD9C3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7" name="Google Shape;247;p9"/>
            <p:cNvSpPr txBox="1"/>
            <p:nvPr/>
          </p:nvSpPr>
          <p:spPr>
            <a:xfrm>
              <a:off x="63934" y="2816262"/>
              <a:ext cx="2759359" cy="118181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375" lIns="64750" spcFirstLastPara="1" rIns="64750" wrap="square" tIns="323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7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Групповая и  индивидуальная рефлексия после проведения фестиваля идей.</a:t>
              </a:r>
              <a:endParaRPr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2020-10-06T12:31:23Z</dcterms:created>
  <dc:creator>Dell</dc:creator>
</cp:coreProperties>
</file>